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Lst>
  <p:sldIdLst>
    <p:sldId id="256" r:id="rId2"/>
    <p:sldId id="257" r:id="rId3"/>
    <p:sldId id="267" r:id="rId4"/>
    <p:sldId id="272" r:id="rId5"/>
    <p:sldId id="273" r:id="rId6"/>
    <p:sldId id="268" r:id="rId7"/>
    <p:sldId id="269" r:id="rId8"/>
    <p:sldId id="320" r:id="rId9"/>
    <p:sldId id="274" r:id="rId10"/>
    <p:sldId id="314" r:id="rId11"/>
    <p:sldId id="262" r:id="rId12"/>
    <p:sldId id="292" r:id="rId13"/>
    <p:sldId id="293" r:id="rId14"/>
    <p:sldId id="294" r:id="rId15"/>
    <p:sldId id="295" r:id="rId16"/>
    <p:sldId id="296" r:id="rId17"/>
    <p:sldId id="297" r:id="rId18"/>
    <p:sldId id="322" r:id="rId19"/>
    <p:sldId id="323" r:id="rId20"/>
    <p:sldId id="259" r:id="rId21"/>
    <p:sldId id="265" r:id="rId22"/>
    <p:sldId id="303" r:id="rId23"/>
    <p:sldId id="264" r:id="rId24"/>
    <p:sldId id="302" r:id="rId25"/>
    <p:sldId id="260" r:id="rId26"/>
    <p:sldId id="298" r:id="rId27"/>
    <p:sldId id="299" r:id="rId28"/>
    <p:sldId id="300" r:id="rId29"/>
    <p:sldId id="301" r:id="rId30"/>
    <p:sldId id="258" r:id="rId31"/>
    <p:sldId id="261" r:id="rId32"/>
    <p:sldId id="304" r:id="rId33"/>
    <p:sldId id="263" r:id="rId34"/>
    <p:sldId id="284" r:id="rId35"/>
    <p:sldId id="312" r:id="rId36"/>
    <p:sldId id="313" r:id="rId37"/>
    <p:sldId id="275" r:id="rId38"/>
    <p:sldId id="276" r:id="rId39"/>
    <p:sldId id="277" r:id="rId40"/>
    <p:sldId id="278" r:id="rId41"/>
    <p:sldId id="279" r:id="rId42"/>
    <p:sldId id="280" r:id="rId43"/>
    <p:sldId id="281" r:id="rId44"/>
    <p:sldId id="282" r:id="rId45"/>
    <p:sldId id="283" r:id="rId46"/>
    <p:sldId id="324" r:id="rId47"/>
    <p:sldId id="287" r:id="rId48"/>
    <p:sldId id="28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8F4F1A-A5A1-4211-B67B-0CFAF110CE77}">
          <p14:sldIdLst>
            <p14:sldId id="256"/>
            <p14:sldId id="257"/>
          </p14:sldIdLst>
        </p14:section>
        <p14:section name="Untitled Section" id="{BD4E466B-94D8-4C13-8C77-35487BB27515}">
          <p14:sldIdLst>
            <p14:sldId id="267"/>
            <p14:sldId id="272"/>
            <p14:sldId id="273"/>
            <p14:sldId id="268"/>
            <p14:sldId id="269"/>
            <p14:sldId id="320"/>
          </p14:sldIdLst>
        </p14:section>
        <p14:section name="Untitled Section" id="{546633E8-D302-42D1-AC6D-DA0EC86172DD}">
          <p14:sldIdLst>
            <p14:sldId id="274"/>
            <p14:sldId id="314"/>
            <p14:sldId id="262"/>
            <p14:sldId id="292"/>
            <p14:sldId id="293"/>
            <p14:sldId id="294"/>
            <p14:sldId id="295"/>
            <p14:sldId id="296"/>
            <p14:sldId id="297"/>
            <p14:sldId id="322"/>
            <p14:sldId id="323"/>
            <p14:sldId id="259"/>
            <p14:sldId id="265"/>
            <p14:sldId id="303"/>
            <p14:sldId id="264"/>
            <p14:sldId id="302"/>
            <p14:sldId id="260"/>
            <p14:sldId id="298"/>
            <p14:sldId id="299"/>
            <p14:sldId id="300"/>
            <p14:sldId id="301"/>
            <p14:sldId id="258"/>
            <p14:sldId id="261"/>
            <p14:sldId id="304"/>
            <p14:sldId id="263"/>
            <p14:sldId id="284"/>
            <p14:sldId id="312"/>
            <p14:sldId id="313"/>
          </p14:sldIdLst>
        </p14:section>
        <p14:section name="Untitled Section" id="{A3DF19EC-A7F4-441E-99A7-4FF3FBFE2328}">
          <p14:sldIdLst>
            <p14:sldId id="275"/>
            <p14:sldId id="276"/>
            <p14:sldId id="277"/>
            <p14:sldId id="278"/>
            <p14:sldId id="279"/>
            <p14:sldId id="280"/>
            <p14:sldId id="281"/>
            <p14:sldId id="282"/>
            <p14:sldId id="283"/>
            <p14:sldId id="324"/>
          </p14:sldIdLst>
        </p14:section>
        <p14:section name="Untitled Section" id="{2E29148D-0E2D-4C06-8F30-128077F07783}">
          <p14:sldIdLst>
            <p14:sldId id="287"/>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p:cViewPr varScale="1">
        <p:scale>
          <a:sx n="72" d="100"/>
          <a:sy n="72" d="100"/>
        </p:scale>
        <p:origin x="255" y="3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210880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9772046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0642433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20151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XAML controls</a:t>
            </a:r>
            <a:endParaRPr lang="en-US" dirty="0"/>
          </a:p>
        </p:txBody>
      </p:sp>
      <p:sp>
        <p:nvSpPr>
          <p:cNvPr id="3" name="Subtitle 2"/>
          <p:cNvSpPr>
            <a:spLocks noGrp="1"/>
          </p:cNvSpPr>
          <p:nvPr>
            <p:ph type="subTitle" idx="1"/>
          </p:nvPr>
        </p:nvSpPr>
        <p:spPr/>
        <p:txBody>
          <a:bodyPr/>
          <a:lstStyle/>
          <a:p>
            <a:r>
              <a:rPr lang="en-US" dirty="0"/>
              <a:t>Developer’s guide for </a:t>
            </a:r>
          </a:p>
          <a:p>
            <a:r>
              <a:rPr lang="en-US" dirty="0"/>
              <a:t>Windows 10 </a:t>
            </a:r>
            <a:r>
              <a:rPr lang="en-US" dirty="0" smtClean="0"/>
              <a:t>insider preview</a:t>
            </a:r>
            <a:endParaRPr lang="en-US" dirty="0"/>
          </a:p>
          <a:p>
            <a:r>
              <a:rPr lang="en-US" dirty="0">
                <a:solidFill>
                  <a:schemeClr val="bg2">
                    <a:lumMod val="90000"/>
                  </a:schemeClr>
                </a:solidFill>
              </a:rPr>
              <a:t>Andy &amp; Jerry</a:t>
            </a:r>
          </a:p>
          <a:p>
            <a:endParaRPr lang="en-US" dirty="0"/>
          </a:p>
          <a:p>
            <a:endParaRPr lang="en-US" dirty="0"/>
          </a:p>
        </p:txBody>
      </p:sp>
    </p:spTree>
    <p:extLst>
      <p:ext uri="{BB962C8B-B14F-4D97-AF65-F5344CB8AC3E}">
        <p14:creationId xmlns:p14="http://schemas.microsoft.com/office/powerpoint/2010/main" val="397340813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considerations</a:t>
            </a:r>
            <a:endParaRPr lang="en-US" dirty="0"/>
          </a:p>
        </p:txBody>
      </p:sp>
      <p:sp>
        <p:nvSpPr>
          <p:cNvPr id="2" name="Content Placeholder 1"/>
          <p:cNvSpPr>
            <a:spLocks noGrp="1"/>
          </p:cNvSpPr>
          <p:nvPr>
            <p:ph type="body" sz="quarter" idx="10"/>
          </p:nvPr>
        </p:nvSpPr>
        <p:spPr/>
        <p:txBody>
          <a:bodyPr/>
          <a:lstStyle/>
          <a:p>
            <a:r>
              <a:rPr lang="en-US" dirty="0" smtClean="0"/>
              <a:t>Keep your design fluid</a:t>
            </a:r>
          </a:p>
          <a:p>
            <a:r>
              <a:rPr lang="en-US" dirty="0" smtClean="0"/>
              <a:t>Responsive design</a:t>
            </a:r>
          </a:p>
          <a:p>
            <a:pPr lvl="1"/>
            <a:r>
              <a:rPr lang="en-US" dirty="0" smtClean="0"/>
              <a:t>Minor screen sizes</a:t>
            </a:r>
          </a:p>
          <a:p>
            <a:r>
              <a:rPr lang="en-US" dirty="0" smtClean="0"/>
              <a:t>Adaptive design</a:t>
            </a:r>
          </a:p>
          <a:p>
            <a:pPr lvl="1"/>
            <a:r>
              <a:rPr lang="en-US" dirty="0" smtClean="0"/>
              <a:t>Major screen changes</a:t>
            </a:r>
          </a:p>
          <a:p>
            <a:r>
              <a:rPr lang="en-US" dirty="0" smtClean="0"/>
              <a:t>Tailored design</a:t>
            </a:r>
            <a:endParaRPr lang="en-US" dirty="0"/>
          </a:p>
          <a:p>
            <a:pPr lvl="1"/>
            <a:r>
              <a:rPr lang="en-US" dirty="0" smtClean="0"/>
              <a:t>Device-specific layouts</a:t>
            </a:r>
            <a:endParaRPr lang="en-US" dirty="0"/>
          </a:p>
          <a:p>
            <a:pPr lvl="1"/>
            <a:endParaRPr lang="en-US" dirty="0" smtClean="0"/>
          </a:p>
          <a:p>
            <a:pPr lvl="1"/>
            <a:endParaRPr lang="en-US" dirty="0"/>
          </a:p>
        </p:txBody>
      </p:sp>
    </p:spTree>
    <p:extLst>
      <p:ext uri="{BB962C8B-B14F-4D97-AF65-F5344CB8AC3E}">
        <p14:creationId xmlns:p14="http://schemas.microsoft.com/office/powerpoint/2010/main" val="155697623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Border</a:t>
            </a:r>
            <a:r>
              <a:rPr lang="en-US" sz="2000" b="0" dirty="0" smtClean="0">
                <a:latin typeface="Consolas" panose="020B0609020204030204" pitchFamily="49" charset="0"/>
                <a:cs typeface="Consolas" panose="020B0609020204030204" pitchFamily="49" charset="0"/>
              </a:rPr>
              <a:t> Thickness="" Brush=""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Canvas</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Grid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RelativePanel</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ScrollViewer</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SplitView</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DisplayMode</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StackPanel</a:t>
            </a:r>
            <a:r>
              <a:rPr lang="en-US" sz="2000" b="0" dirty="0" smtClean="0">
                <a:latin typeface="Consolas" panose="020B0609020204030204" pitchFamily="49" charset="0"/>
                <a:cs typeface="Consolas" panose="020B0609020204030204" pitchFamily="49" charset="0"/>
              </a:rPr>
              <a:t> Orientation=""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VariableSizedWrapGrid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ViewBox</a:t>
            </a:r>
            <a:r>
              <a:rPr lang="en-US" sz="2000" b="0" dirty="0" smtClean="0">
                <a:latin typeface="Consolas" panose="020B0609020204030204" pitchFamily="49" charset="0"/>
                <a:cs typeface="Consolas" panose="020B0609020204030204" pitchFamily="49" charset="0"/>
              </a:rPr>
              <a:t> Stretch="" /&gt;</a:t>
            </a:r>
            <a:endParaRPr lang="en-US" sz="2000" b="0" dirty="0">
              <a:latin typeface="Consolas" panose="020B0609020204030204" pitchFamily="49" charset="0"/>
              <a:cs typeface="Consolas" panose="020B0609020204030204" pitchFamily="49" charset="0"/>
            </a:endParaRPr>
          </a:p>
        </p:txBody>
      </p:sp>
      <p:pic>
        <p:nvPicPr>
          <p:cNvPr id="3" name="4F_Desired_HamburgerPane_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8024" t="-279" r="27144" b="6000"/>
          <a:stretch/>
        </p:blipFill>
        <p:spPr>
          <a:xfrm>
            <a:off x="7268901" y="1038971"/>
            <a:ext cx="4919242" cy="5819029"/>
          </a:xfrm>
          <a:prstGeom prst="rect">
            <a:avLst/>
          </a:prstGeom>
        </p:spPr>
      </p:pic>
    </p:spTree>
    <p:extLst>
      <p:ext uri="{BB962C8B-B14F-4D97-AF65-F5344CB8AC3E}">
        <p14:creationId xmlns:p14="http://schemas.microsoft.com/office/powerpoint/2010/main" val="2859895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Canvas</a:t>
            </a:r>
            <a:endParaRPr lang="en-US" dirty="0"/>
          </a:p>
        </p:txBody>
      </p:sp>
      <p:pic>
        <p:nvPicPr>
          <p:cNvPr id="4" name="Picture 3"/>
          <p:cNvPicPr>
            <a:picLocks noChangeAspect="1"/>
          </p:cNvPicPr>
          <p:nvPr/>
        </p:nvPicPr>
        <p:blipFill>
          <a:blip r:embed="rId2"/>
          <a:stretch>
            <a:fillRect/>
          </a:stretch>
        </p:blipFill>
        <p:spPr>
          <a:xfrm>
            <a:off x="8307678" y="2010704"/>
            <a:ext cx="3429000" cy="3057525"/>
          </a:xfrm>
          <a:prstGeom prst="rect">
            <a:avLst/>
          </a:prstGeom>
        </p:spPr>
      </p:pic>
      <p:pic>
        <p:nvPicPr>
          <p:cNvPr id="7" name="Picture 6"/>
          <p:cNvPicPr>
            <a:picLocks noChangeAspect="1"/>
          </p:cNvPicPr>
          <p:nvPr/>
        </p:nvPicPr>
        <p:blipFill>
          <a:blip r:embed="rId3"/>
          <a:stretch>
            <a:fillRect/>
          </a:stretch>
        </p:blipFill>
        <p:spPr>
          <a:xfrm>
            <a:off x="526161" y="1578246"/>
            <a:ext cx="7191144" cy="3922442"/>
          </a:xfrm>
          <a:prstGeom prst="rect">
            <a:avLst/>
          </a:prstGeom>
        </p:spPr>
      </p:pic>
    </p:spTree>
    <p:extLst>
      <p:ext uri="{BB962C8B-B14F-4D97-AF65-F5344CB8AC3E}">
        <p14:creationId xmlns:p14="http://schemas.microsoft.com/office/powerpoint/2010/main" val="40030735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StackPanel</a:t>
            </a:r>
            <a:endParaRPr lang="en-US" dirty="0"/>
          </a:p>
        </p:txBody>
      </p:sp>
      <p:pic>
        <p:nvPicPr>
          <p:cNvPr id="2" name="Picture 1"/>
          <p:cNvPicPr>
            <a:picLocks noChangeAspect="1"/>
          </p:cNvPicPr>
          <p:nvPr/>
        </p:nvPicPr>
        <p:blipFill>
          <a:blip r:embed="rId2"/>
          <a:stretch>
            <a:fillRect/>
          </a:stretch>
        </p:blipFill>
        <p:spPr>
          <a:xfrm>
            <a:off x="512455" y="1314450"/>
            <a:ext cx="5629275" cy="4229100"/>
          </a:xfrm>
          <a:prstGeom prst="rect">
            <a:avLst/>
          </a:prstGeom>
        </p:spPr>
      </p:pic>
      <p:pic>
        <p:nvPicPr>
          <p:cNvPr id="5" name="Picture 4"/>
          <p:cNvPicPr>
            <a:picLocks noChangeAspect="1"/>
          </p:cNvPicPr>
          <p:nvPr/>
        </p:nvPicPr>
        <p:blipFill>
          <a:blip r:embed="rId3"/>
          <a:stretch>
            <a:fillRect/>
          </a:stretch>
        </p:blipFill>
        <p:spPr>
          <a:xfrm>
            <a:off x="8640452" y="404812"/>
            <a:ext cx="2962275" cy="6048375"/>
          </a:xfrm>
          <a:prstGeom prst="rect">
            <a:avLst/>
          </a:prstGeom>
        </p:spPr>
      </p:pic>
    </p:spTree>
    <p:extLst>
      <p:ext uri="{BB962C8B-B14F-4D97-AF65-F5344CB8AC3E}">
        <p14:creationId xmlns:p14="http://schemas.microsoft.com/office/powerpoint/2010/main" val="337553854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Grid</a:t>
            </a:r>
            <a:endParaRPr lang="en-US" dirty="0"/>
          </a:p>
        </p:txBody>
      </p:sp>
      <p:pic>
        <p:nvPicPr>
          <p:cNvPr id="4" name="Picture 3"/>
          <p:cNvPicPr>
            <a:picLocks noChangeAspect="1"/>
          </p:cNvPicPr>
          <p:nvPr/>
        </p:nvPicPr>
        <p:blipFill>
          <a:blip r:embed="rId2"/>
          <a:stretch>
            <a:fillRect/>
          </a:stretch>
        </p:blipFill>
        <p:spPr>
          <a:xfrm>
            <a:off x="379514" y="1432583"/>
            <a:ext cx="6905625" cy="4371975"/>
          </a:xfrm>
          <a:prstGeom prst="rect">
            <a:avLst/>
          </a:prstGeom>
        </p:spPr>
      </p:pic>
      <p:pic>
        <p:nvPicPr>
          <p:cNvPr id="6" name="Picture 5"/>
          <p:cNvPicPr>
            <a:picLocks noChangeAspect="1"/>
          </p:cNvPicPr>
          <p:nvPr/>
        </p:nvPicPr>
        <p:blipFill>
          <a:blip r:embed="rId3"/>
          <a:stretch>
            <a:fillRect/>
          </a:stretch>
        </p:blipFill>
        <p:spPr>
          <a:xfrm>
            <a:off x="6032810" y="1432583"/>
            <a:ext cx="5962533" cy="3271957"/>
          </a:xfrm>
          <a:prstGeom prst="rect">
            <a:avLst/>
          </a:prstGeom>
        </p:spPr>
      </p:pic>
    </p:spTree>
    <p:extLst>
      <p:ext uri="{BB962C8B-B14F-4D97-AF65-F5344CB8AC3E}">
        <p14:creationId xmlns:p14="http://schemas.microsoft.com/office/powerpoint/2010/main" val="205718714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WrapGrid</a:t>
            </a:r>
            <a:endParaRPr lang="en-US" dirty="0"/>
          </a:p>
        </p:txBody>
      </p:sp>
      <p:pic>
        <p:nvPicPr>
          <p:cNvPr id="2" name="Picture 1"/>
          <p:cNvPicPr>
            <a:picLocks noChangeAspect="1"/>
          </p:cNvPicPr>
          <p:nvPr/>
        </p:nvPicPr>
        <p:blipFill>
          <a:blip r:embed="rId2"/>
          <a:stretch>
            <a:fillRect/>
          </a:stretch>
        </p:blipFill>
        <p:spPr>
          <a:xfrm>
            <a:off x="379514" y="1338146"/>
            <a:ext cx="5728264" cy="4972166"/>
          </a:xfrm>
          <a:prstGeom prst="rect">
            <a:avLst/>
          </a:prstGeom>
        </p:spPr>
      </p:pic>
      <p:pic>
        <p:nvPicPr>
          <p:cNvPr id="5" name="Picture 4"/>
          <p:cNvPicPr>
            <a:picLocks noChangeAspect="1"/>
          </p:cNvPicPr>
          <p:nvPr/>
        </p:nvPicPr>
        <p:blipFill>
          <a:blip r:embed="rId3"/>
          <a:stretch>
            <a:fillRect/>
          </a:stretch>
        </p:blipFill>
        <p:spPr>
          <a:xfrm>
            <a:off x="7630222" y="1862540"/>
            <a:ext cx="3844383" cy="3923377"/>
          </a:xfrm>
          <a:prstGeom prst="rect">
            <a:avLst/>
          </a:prstGeom>
        </p:spPr>
      </p:pic>
    </p:spTree>
    <p:extLst>
      <p:ext uri="{BB962C8B-B14F-4D97-AF65-F5344CB8AC3E}">
        <p14:creationId xmlns:p14="http://schemas.microsoft.com/office/powerpoint/2010/main" val="13944721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ScrollViewer</a:t>
            </a:r>
            <a:endParaRPr lang="en-US" dirty="0"/>
          </a:p>
        </p:txBody>
      </p:sp>
      <p:pic>
        <p:nvPicPr>
          <p:cNvPr id="4" name="Picture 3"/>
          <p:cNvPicPr>
            <a:picLocks noChangeAspect="1"/>
          </p:cNvPicPr>
          <p:nvPr/>
        </p:nvPicPr>
        <p:blipFill rotWithShape="1">
          <a:blip r:embed="rId2"/>
          <a:srcRect t="12619"/>
          <a:stretch/>
        </p:blipFill>
        <p:spPr>
          <a:xfrm>
            <a:off x="7317853" y="2189357"/>
            <a:ext cx="4728177" cy="2330605"/>
          </a:xfrm>
          <a:prstGeom prst="rect">
            <a:avLst/>
          </a:prstGeom>
        </p:spPr>
      </p:pic>
      <p:pic>
        <p:nvPicPr>
          <p:cNvPr id="6" name="Picture 5"/>
          <p:cNvPicPr>
            <a:picLocks noChangeAspect="1"/>
          </p:cNvPicPr>
          <p:nvPr/>
        </p:nvPicPr>
        <p:blipFill>
          <a:blip r:embed="rId3"/>
          <a:stretch>
            <a:fillRect/>
          </a:stretch>
        </p:blipFill>
        <p:spPr>
          <a:xfrm>
            <a:off x="379514" y="1966912"/>
            <a:ext cx="6257925" cy="2924175"/>
          </a:xfrm>
          <a:prstGeom prst="rect">
            <a:avLst/>
          </a:prstGeom>
        </p:spPr>
      </p:pic>
    </p:spTree>
    <p:extLst>
      <p:ext uri="{BB962C8B-B14F-4D97-AF65-F5344CB8AC3E}">
        <p14:creationId xmlns:p14="http://schemas.microsoft.com/office/powerpoint/2010/main" val="425567953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4644" y="1657349"/>
            <a:ext cx="6442179" cy="4226615"/>
          </a:xfrm>
          <a:prstGeom prst="rect">
            <a:avLst/>
          </a:prstGeom>
        </p:spPr>
      </p:pic>
      <p:sp>
        <p:nvSpPr>
          <p:cNvPr id="3" name="Title 2"/>
          <p:cNvSpPr>
            <a:spLocks noGrp="1"/>
          </p:cNvSpPr>
          <p:nvPr>
            <p:ph type="title"/>
          </p:nvPr>
        </p:nvSpPr>
        <p:spPr/>
        <p:txBody>
          <a:bodyPr/>
          <a:lstStyle/>
          <a:p>
            <a:r>
              <a:rPr lang="en-US" dirty="0" err="1" smtClean="0"/>
              <a:t>Viewbox</a:t>
            </a:r>
            <a:endParaRPr lang="en-US" dirty="0"/>
          </a:p>
        </p:txBody>
      </p:sp>
      <p:pic>
        <p:nvPicPr>
          <p:cNvPr id="5" name="Picture 4"/>
          <p:cNvPicPr>
            <a:picLocks noChangeAspect="1"/>
          </p:cNvPicPr>
          <p:nvPr/>
        </p:nvPicPr>
        <p:blipFill>
          <a:blip r:embed="rId3"/>
          <a:stretch>
            <a:fillRect/>
          </a:stretch>
        </p:blipFill>
        <p:spPr>
          <a:xfrm>
            <a:off x="6646637" y="2152996"/>
            <a:ext cx="4947019" cy="2783378"/>
          </a:xfrm>
          <a:prstGeom prst="rect">
            <a:avLst/>
          </a:prstGeom>
        </p:spPr>
      </p:pic>
    </p:spTree>
    <p:extLst>
      <p:ext uri="{BB962C8B-B14F-4D97-AF65-F5344CB8AC3E}">
        <p14:creationId xmlns:p14="http://schemas.microsoft.com/office/powerpoint/2010/main" val="22776117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RelativePanel</a:t>
            </a:r>
            <a:endParaRPr lang="en-US" dirty="0"/>
          </a:p>
        </p:txBody>
      </p:sp>
      <p:sp>
        <p:nvSpPr>
          <p:cNvPr id="7" name="Text Placeholder 6"/>
          <p:cNvSpPr>
            <a:spLocks noGrp="1"/>
          </p:cNvSpPr>
          <p:nvPr>
            <p:ph type="body" sz="quarter" idx="10"/>
          </p:nvPr>
        </p:nvSpPr>
        <p:spPr/>
        <p:txBody>
          <a:bodyPr/>
          <a:lstStyle/>
          <a:p>
            <a:r>
              <a:rPr lang="en-US" dirty="0" smtClean="0"/>
              <a:t>Some child elements</a:t>
            </a:r>
            <a:br>
              <a:rPr lang="en-US" dirty="0" smtClean="0"/>
            </a:br>
            <a:r>
              <a:rPr lang="en-US" dirty="0" smtClean="0"/>
              <a:t>act as anchors</a:t>
            </a:r>
          </a:p>
          <a:p>
            <a:r>
              <a:rPr lang="en-US" dirty="0" smtClean="0"/>
              <a:t>Most child elements</a:t>
            </a:r>
            <a:br>
              <a:rPr lang="en-US" dirty="0" smtClean="0"/>
            </a:br>
            <a:r>
              <a:rPr lang="en-US" dirty="0" smtClean="0"/>
              <a:t>relate to others</a:t>
            </a:r>
          </a:p>
          <a:p>
            <a:r>
              <a:rPr lang="en-US" dirty="0" smtClean="0"/>
              <a:t>It's a layout technique</a:t>
            </a:r>
            <a:br>
              <a:rPr lang="en-US" dirty="0" smtClean="0"/>
            </a:br>
            <a:r>
              <a:rPr lang="en-US" dirty="0" smtClean="0"/>
              <a:t>friendly with States</a:t>
            </a:r>
          </a:p>
        </p:txBody>
      </p:sp>
      <p:pic>
        <p:nvPicPr>
          <p:cNvPr id="4" name="Content Placeholder 3"/>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6553199" y="1062470"/>
            <a:ext cx="5638800" cy="4600575"/>
          </a:xfrm>
          <a:prstGeom prst="rect">
            <a:avLst/>
          </a:prstGeom>
        </p:spPr>
      </p:pic>
    </p:spTree>
    <p:extLst>
      <p:ext uri="{BB962C8B-B14F-4D97-AF65-F5344CB8AC3E}">
        <p14:creationId xmlns:p14="http://schemas.microsoft.com/office/powerpoint/2010/main" val="16723192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1827735902"/>
              </p:ext>
            </p:extLst>
          </p:nvPr>
        </p:nvGraphicFramePr>
        <p:xfrm>
          <a:off x="0" y="1187450"/>
          <a:ext cx="11652249" cy="5290236"/>
        </p:xfrm>
        <a:graphic>
          <a:graphicData uri="http://schemas.openxmlformats.org/drawingml/2006/table">
            <a:tbl>
              <a:tblPr firstRow="1" bandRow="1">
                <a:tableStyleId>{7E9639D4-E3E2-4D34-9284-5A2195B3D0D7}</a:tableStyleId>
              </a:tblPr>
              <a:tblGrid>
                <a:gridCol w="3884083"/>
                <a:gridCol w="3884083"/>
                <a:gridCol w="3884083"/>
              </a:tblGrid>
              <a:tr h="316451">
                <a:tc>
                  <a:txBody>
                    <a:bodyPr/>
                    <a:lstStyle/>
                    <a:p>
                      <a:pPr algn="l" fontAlgn="base"/>
                      <a:r>
                        <a:rPr lang="en-US" sz="1600" cap="none" spc="0" dirty="0" smtClean="0">
                          <a:ln>
                            <a:noFill/>
                          </a:ln>
                          <a:effectLst/>
                        </a:rPr>
                        <a:t> </a:t>
                      </a:r>
                      <a:endParaRPr lang="en-US" sz="600" b="0" i="0" cap="none" spc="0" dirty="0">
                        <a:ln>
                          <a:noFill/>
                        </a:ln>
                        <a:solidFill>
                          <a:schemeClr val="tx1"/>
                        </a:solidFill>
                        <a:effectLst/>
                        <a:latin typeface="Calibri" panose="020F0502020204030204"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="True"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="False"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16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Inline</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smtClean="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Overlay</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err="1" smtClean="0">
                          <a:ln>
                            <a:noFill/>
                          </a:ln>
                          <a:solidFill>
                            <a:schemeClr val="accent1"/>
                          </a:solidFill>
                          <a:effectLst/>
                        </a:rPr>
                        <a:t>CompactInline</a:t>
                      </a:r>
                      <a:r>
                        <a:rPr lang="en-US" sz="2400" b="1" u="none" strike="noStrike" cap="none" spc="0" dirty="0" smtClean="0">
                          <a:ln>
                            <a:noFill/>
                          </a:ln>
                          <a:effectLst/>
                        </a:rPr>
                        <a:t>"</a:t>
                      </a:r>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marL="0" marR="0" lvl="0" indent="0" algn="r" defTabSz="914377"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smtClean="0">
                          <a:ln>
                            <a:noFill/>
                          </a:ln>
                          <a:solidFill>
                            <a:srgbClr val="737373"/>
                          </a:solidFill>
                          <a:effectLst/>
                          <a:uLnTx/>
                          <a:uFillTx/>
                          <a:latin typeface="+mn-lt"/>
                          <a:ea typeface="+mn-ea"/>
                          <a:cs typeface="+mn-cs"/>
                        </a:rPr>
                        <a:t>=</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
                      </a:r>
                      <a:br>
                        <a:rPr kumimoji="0" lang="en-US" sz="2400" b="1" i="0" u="none" strike="noStrike" kern="1200" cap="none" spc="0" normalizeH="0" baseline="0" noProof="0" dirty="0" smtClean="0">
                          <a:ln>
                            <a:noFill/>
                          </a:ln>
                          <a:solidFill>
                            <a:srgbClr val="737373"/>
                          </a:solidFill>
                          <a:effectLst/>
                          <a:uLnTx/>
                          <a:uFillTx/>
                          <a:latin typeface="+mn-lt"/>
                          <a:ea typeface="+mn-ea"/>
                          <a:cs typeface="+mn-cs"/>
                        </a:rPr>
                      </a:b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r>
                        <a:rPr lang="en-US" sz="2400" b="1" u="none" strike="noStrike" cap="none" spc="0" dirty="0" err="1" smtClean="0">
                          <a:ln>
                            <a:noFill/>
                          </a:ln>
                          <a:solidFill>
                            <a:schemeClr val="accent1"/>
                          </a:solidFill>
                          <a:effectLst/>
                        </a:rPr>
                        <a:t>CompactOverlay</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endParaRPr kumimoji="0" lang="en-US" sz="900" b="1" i="0" u="none" strike="noStrike" kern="1200" cap="none" spc="0" normalizeH="0" baseline="0" noProof="0" dirty="0" smtClean="0">
                        <a:ln>
                          <a:noFill/>
                        </a:ln>
                        <a:solidFill>
                          <a:srgbClr val="737373"/>
                        </a:solidFill>
                        <a:effectLst/>
                        <a:uLnTx/>
                        <a:uFillTx/>
                        <a:latin typeface="+mn-lt"/>
                        <a:ea typeface="+mn-ea"/>
                        <a:cs typeface="+mn-cs"/>
                      </a:endParaRPr>
                    </a:p>
                    <a:p>
                      <a:pPr algn="r" fontAlgn="base"/>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13" name="Rectangle 12"/>
          <p:cNvSpPr/>
          <p:nvPr/>
        </p:nvSpPr>
        <p:spPr>
          <a:xfrm>
            <a:off x="5024582"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5762170" y="1866598"/>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5" name="Rectangle 14"/>
          <p:cNvSpPr/>
          <p:nvPr/>
        </p:nvSpPr>
        <p:spPr>
          <a:xfrm>
            <a:off x="5024582" y="1589977"/>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7" name="Rectangle 16"/>
          <p:cNvSpPr/>
          <p:nvPr/>
        </p:nvSpPr>
        <p:spPr>
          <a:xfrm>
            <a:off x="5024582"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8" name="Left-Right Arrow 17"/>
          <p:cNvSpPr/>
          <p:nvPr/>
        </p:nvSpPr>
        <p:spPr>
          <a:xfrm>
            <a:off x="5043054"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9" name="Rectangle 18"/>
          <p:cNvSpPr/>
          <p:nvPr/>
        </p:nvSpPr>
        <p:spPr>
          <a:xfrm>
            <a:off x="5024582" y="2843552"/>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5" name="Rectangle 24"/>
          <p:cNvSpPr/>
          <p:nvPr/>
        </p:nvSpPr>
        <p:spPr>
          <a:xfrm>
            <a:off x="8894619"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6" name="Left-Right Arrow 25"/>
          <p:cNvSpPr/>
          <p:nvPr/>
        </p:nvSpPr>
        <p:spPr>
          <a:xfrm>
            <a:off x="8913091" y="186659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7" name="Rectangle 26"/>
          <p:cNvSpPr/>
          <p:nvPr/>
        </p:nvSpPr>
        <p:spPr>
          <a:xfrm>
            <a:off x="8894619"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8" name="Left-Right Arrow 27"/>
          <p:cNvSpPr/>
          <p:nvPr/>
        </p:nvSpPr>
        <p:spPr>
          <a:xfrm>
            <a:off x="8913091"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nvGrpSpPr>
          <p:cNvPr id="5" name="Group 4"/>
          <p:cNvGrpSpPr/>
          <p:nvPr/>
        </p:nvGrpSpPr>
        <p:grpSpPr>
          <a:xfrm>
            <a:off x="5024582" y="5337058"/>
            <a:ext cx="5966691" cy="1081095"/>
            <a:chOff x="5024582" y="4071477"/>
            <a:chExt cx="5966691" cy="1081095"/>
          </a:xfrm>
        </p:grpSpPr>
        <p:sp>
          <p:nvSpPr>
            <p:cNvPr id="21" name="Rectangle 20"/>
            <p:cNvSpPr/>
            <p:nvPr/>
          </p:nvSpPr>
          <p:spPr>
            <a:xfrm>
              <a:off x="5024582"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2" name="Left-Right Arrow 21"/>
            <p:cNvSpPr/>
            <p:nvPr/>
          </p:nvSpPr>
          <p:spPr>
            <a:xfrm>
              <a:off x="5181600" y="4348099"/>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3" name="Rectangle 22"/>
            <p:cNvSpPr/>
            <p:nvPr/>
          </p:nvSpPr>
          <p:spPr>
            <a:xfrm>
              <a:off x="5024582" y="407147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4" name="Rectangle 23"/>
            <p:cNvSpPr/>
            <p:nvPr/>
          </p:nvSpPr>
          <p:spPr>
            <a:xfrm>
              <a:off x="5024583"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9" name="Rectangle 28"/>
            <p:cNvSpPr/>
            <p:nvPr/>
          </p:nvSpPr>
          <p:spPr>
            <a:xfrm>
              <a:off x="8894619"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9042399" y="4348099"/>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2" name="Rectangle 31"/>
            <p:cNvSpPr/>
            <p:nvPr/>
          </p:nvSpPr>
          <p:spPr>
            <a:xfrm>
              <a:off x="8894620"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 name="Group 2"/>
          <p:cNvGrpSpPr/>
          <p:nvPr/>
        </p:nvGrpSpPr>
        <p:grpSpPr>
          <a:xfrm>
            <a:off x="5015345" y="4073563"/>
            <a:ext cx="5966691" cy="1081095"/>
            <a:chOff x="5031839" y="5326962"/>
            <a:chExt cx="5966691" cy="1081095"/>
          </a:xfrm>
        </p:grpSpPr>
        <p:sp>
          <p:nvSpPr>
            <p:cNvPr id="31" name="Rectangle 30"/>
            <p:cNvSpPr/>
            <p:nvPr/>
          </p:nvSpPr>
          <p:spPr>
            <a:xfrm>
              <a:off x="5031839"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4" name="Left-Right Arrow 33"/>
            <p:cNvSpPr/>
            <p:nvPr/>
          </p:nvSpPr>
          <p:spPr>
            <a:xfrm>
              <a:off x="5791199" y="5603584"/>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5" name="Rectangle 34"/>
            <p:cNvSpPr/>
            <p:nvPr/>
          </p:nvSpPr>
          <p:spPr>
            <a:xfrm>
              <a:off x="5031839" y="53269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7" name="Rectangle 36"/>
            <p:cNvSpPr/>
            <p:nvPr/>
          </p:nvSpPr>
          <p:spPr>
            <a:xfrm>
              <a:off x="8901876"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8" name="Left-Right Arrow 37"/>
            <p:cNvSpPr/>
            <p:nvPr/>
          </p:nvSpPr>
          <p:spPr>
            <a:xfrm>
              <a:off x="9056914" y="5603584"/>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9" name="Rectangle 38"/>
            <p:cNvSpPr/>
            <p:nvPr/>
          </p:nvSpPr>
          <p:spPr>
            <a:xfrm>
              <a:off x="8901877" y="5326963"/>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385196934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emerging XAML story</a:t>
            </a:r>
          </a:p>
          <a:p>
            <a:r>
              <a:rPr lang="en-US" dirty="0" smtClean="0"/>
              <a:t>Controls in the XAML toolbox</a:t>
            </a:r>
          </a:p>
          <a:p>
            <a:r>
              <a:rPr lang="en-US" dirty="0" smtClean="0"/>
              <a:t>Screenshot walkthroughs</a:t>
            </a:r>
          </a:p>
        </p:txBody>
      </p:sp>
    </p:spTree>
    <p:extLst>
      <p:ext uri="{BB962C8B-B14F-4D97-AF65-F5344CB8AC3E}">
        <p14:creationId xmlns:p14="http://schemas.microsoft.com/office/powerpoint/2010/main" val="282165337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45226" y="1023659"/>
            <a:ext cx="4846774" cy="5888499"/>
          </a:xfrm>
          <a:prstGeom prst="rect">
            <a:avLst/>
          </a:prstGeom>
        </p:spPr>
      </p:pic>
      <p:sp>
        <p:nvSpPr>
          <p:cNvPr id="2" name="Title 1"/>
          <p:cNvSpPr>
            <a:spLocks noGrp="1"/>
          </p:cNvSpPr>
          <p:nvPr>
            <p:ph type="title"/>
          </p:nvPr>
        </p:nvSpPr>
        <p:spPr/>
        <p:txBody>
          <a:bodyPr/>
          <a:lstStyle/>
          <a:p>
            <a:r>
              <a:rPr lang="en-US" dirty="0" smtClean="0"/>
              <a:t>Buttons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a:solidFill>
                  <a:schemeClr val="accent1"/>
                </a:solidFill>
                <a:latin typeface="Consolas" panose="020B0609020204030204" pitchFamily="49" charset="0"/>
                <a:cs typeface="Consolas" panose="020B0609020204030204" pitchFamily="49" charset="0"/>
              </a:rPr>
              <a:t>Button</a:t>
            </a:r>
            <a:r>
              <a:rPr lang="en-US" sz="2000" b="0" dirty="0" smtClean="0">
                <a:latin typeface="Consolas" panose="020B0609020204030204" pitchFamily="49" charset="0"/>
                <a:cs typeface="Consolas" panose="020B0609020204030204" pitchFamily="49" charset="0"/>
              </a:rPr>
              <a:t> 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HyperlinkButton</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RepeatButton</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ToggleButton</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111603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5190"/>
          <a:stretch/>
        </p:blipFill>
        <p:spPr>
          <a:xfrm>
            <a:off x="8334375" y="1064872"/>
            <a:ext cx="3857625" cy="5816278"/>
          </a:xfrm>
          <a:prstGeom prst="rect">
            <a:avLst/>
          </a:prstGeom>
        </p:spPr>
      </p:pic>
      <p:sp>
        <p:nvSpPr>
          <p:cNvPr id="2" name="Title 1"/>
          <p:cNvSpPr>
            <a:spLocks noGrp="1"/>
          </p:cNvSpPr>
          <p:nvPr>
            <p:ph type="title"/>
          </p:nvPr>
        </p:nvSpPr>
        <p:spPr/>
        <p:txBody>
          <a:bodyPr/>
          <a:lstStyle/>
          <a:p>
            <a:r>
              <a:rPr lang="en-US" dirty="0" smtClean="0"/>
              <a:t>Text controls</a:t>
            </a:r>
            <a:endParaRPr lang="en-US" dirty="0"/>
          </a:p>
        </p:txBody>
      </p:sp>
      <p:sp>
        <p:nvSpPr>
          <p:cNvPr id="3" name="Text Placeholder 2"/>
          <p:cNvSpPr>
            <a:spLocks noGrp="1"/>
          </p:cNvSpPr>
          <p:nvPr>
            <p:ph type="body" sz="quarter" idx="10"/>
          </p:nvPr>
        </p:nvSpPr>
        <p:spPr/>
        <p:txBody>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TextBox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Text=""</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PasswordBox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Text</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TextBlock</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Text="" </a:t>
            </a:r>
            <a:r>
              <a:rPr lang="en-US" sz="2000" b="0" dirty="0">
                <a:latin typeface="Consolas" panose="020B0609020204030204" pitchFamily="49" charset="0"/>
                <a:cs typeface="Consolas" panose="020B0609020204030204" pitchFamily="49" charset="0"/>
              </a:rPr>
              <a:t>/&gt;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RichEditBox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RichTextBlock</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BitmapIcon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UriSource</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FontIcon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Glyph=""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SymbolIcon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Icon=""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PathIcon</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Data="" /&gt;</a:t>
            </a:r>
            <a:endParaRPr lang="en-US" sz="20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94597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5" name="Title 4"/>
          <p:cNvSpPr>
            <a:spLocks noGrp="1"/>
          </p:cNvSpPr>
          <p:nvPr>
            <p:ph type="ctrTitle"/>
          </p:nvPr>
        </p:nvSpPr>
        <p:spPr/>
        <p:txBody>
          <a:bodyPr/>
          <a:lstStyle/>
          <a:p>
            <a:r>
              <a:rPr lang="en-US" dirty="0" smtClean="0"/>
              <a:t>Text controls</a:t>
            </a:r>
            <a:endParaRPr lang="en-US" dirty="0"/>
          </a:p>
        </p:txBody>
      </p:sp>
    </p:spTree>
    <p:extLst>
      <p:ext uri="{BB962C8B-B14F-4D97-AF65-F5344CB8AC3E}">
        <p14:creationId xmlns:p14="http://schemas.microsoft.com/office/powerpoint/2010/main" val="371498704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and picker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CalendarView</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DatePicker</a:t>
            </a:r>
            <a:r>
              <a:rPr lang="en-US" sz="2000" b="0" dirty="0">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Date=""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TimePicker</a:t>
            </a:r>
            <a:r>
              <a:rPr lang="en-US" sz="2000" b="0" dirty="0">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Time=""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ToggleSwitch</a:t>
            </a:r>
            <a:r>
              <a:rPr lang="en-US" sz="2000" b="0" dirty="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CheckBox</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RadioButton</a:t>
            </a:r>
            <a:r>
              <a:rPr lang="en-US" sz="2000" b="0" dirty="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ComboBox</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ListBox</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Slider</a:t>
            </a:r>
            <a:r>
              <a:rPr lang="en-US" sz="2000" b="0" dirty="0" smtClean="0">
                <a:latin typeface="Consolas" panose="020B0609020204030204" pitchFamily="49" charset="0"/>
                <a:cs typeface="Consolas" panose="020B0609020204030204" pitchFamily="49" charset="0"/>
              </a:rPr>
              <a:t> Minimum="" Maximum="" /&gt;</a:t>
            </a:r>
          </a:p>
        </p:txBody>
      </p:sp>
      <p:pic>
        <p:nvPicPr>
          <p:cNvPr id="6" name="Content Placeholder 5"/>
          <p:cNvPicPr>
            <a:picLocks noGrp="1" noChangeAspect="1"/>
          </p:cNvPicPr>
          <p:nvPr>
            <p:ph sz="quarter" idx="4294967295"/>
          </p:nvPr>
        </p:nvPicPr>
        <p:blipFill>
          <a:blip r:embed="rId2"/>
          <a:stretch>
            <a:fillRect/>
          </a:stretch>
        </p:blipFill>
        <p:spPr>
          <a:xfrm>
            <a:off x="8296275" y="1803400"/>
            <a:ext cx="3895725" cy="4438650"/>
          </a:xfrm>
          <a:prstGeom prst="rect">
            <a:avLst/>
          </a:prstGeom>
        </p:spPr>
      </p:pic>
    </p:spTree>
    <p:extLst>
      <p:ext uri="{BB962C8B-B14F-4D97-AF65-F5344CB8AC3E}">
        <p14:creationId xmlns:p14="http://schemas.microsoft.com/office/powerpoint/2010/main" val="207211424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5" name="Title 4"/>
          <p:cNvSpPr>
            <a:spLocks noGrp="1"/>
          </p:cNvSpPr>
          <p:nvPr>
            <p:ph type="ctrTitle"/>
          </p:nvPr>
        </p:nvSpPr>
        <p:spPr/>
        <p:txBody>
          <a:bodyPr/>
          <a:lstStyle/>
          <a:p>
            <a:r>
              <a:rPr lang="en-US" dirty="0" smtClean="0"/>
              <a:t>Selection &amp; pickers</a:t>
            </a:r>
            <a:endParaRPr lang="en-US" dirty="0"/>
          </a:p>
        </p:txBody>
      </p:sp>
    </p:spTree>
    <p:extLst>
      <p:ext uri="{BB962C8B-B14F-4D97-AF65-F5344CB8AC3E}">
        <p14:creationId xmlns:p14="http://schemas.microsoft.com/office/powerpoint/2010/main" val="326898362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Collection/data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ItemsControl</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ItemsSource</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FlipView</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GridView</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ListView</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SematicZoom</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a:solidFill>
                  <a:schemeClr val="accent1"/>
                </a:solidFill>
                <a:latin typeface="Consolas" panose="020B0609020204030204" pitchFamily="49" charset="0"/>
                <a:cs typeface="Consolas" panose="020B0609020204030204" pitchFamily="49" charset="0"/>
              </a:rPr>
              <a:t>Hub</a:t>
            </a:r>
            <a:r>
              <a:rPr lang="en-US" sz="2000" b="0" dirty="0" smtClean="0">
                <a:latin typeface="Consolas" panose="020B0609020204030204" pitchFamily="49" charset="0"/>
                <a:cs typeface="Consolas" panose="020B0609020204030204" pitchFamily="49" charset="0"/>
              </a:rPr>
              <a:t> Orientation=""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ContentControl</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ControlTemplate</a:t>
            </a:r>
            <a:r>
              <a:rPr lang="en-US" sz="2000" b="0" dirty="0" smtClean="0">
                <a:latin typeface="Consolas" panose="020B0609020204030204" pitchFamily="49" charset="0"/>
                <a:cs typeface="Consolas" panose="020B0609020204030204" pitchFamily="49" charset="0"/>
              </a:rPr>
              <a:t>="" /&gt;</a:t>
            </a:r>
          </a:p>
          <a:p>
            <a:pPr>
              <a:lnSpc>
                <a:spcPct val="100000"/>
              </a:lnSpc>
            </a:pPr>
            <a:endParaRPr lang="en-US" sz="2000" b="0" dirty="0">
              <a:latin typeface="Consolas" panose="020B0609020204030204" pitchFamily="49" charset="0"/>
              <a:cs typeface="Consolas" panose="020B0609020204030204" pitchFamily="49" charset="0"/>
            </a:endParaRPr>
          </a:p>
        </p:txBody>
      </p:sp>
      <p:sp>
        <p:nvSpPr>
          <p:cNvPr id="6" name="Content Placeholder 3"/>
          <p:cNvSpPr txBox="1">
            <a:spLocks/>
          </p:cNvSpPr>
          <p:nvPr/>
        </p:nvSpPr>
        <p:spPr>
          <a:xfrm>
            <a:off x="6104238" y="1204912"/>
            <a:ext cx="6087762" cy="5653087"/>
          </a:xfrm>
          <a:prstGeom prst="rect">
            <a:avLst/>
          </a:prstGeom>
        </p:spPr>
        <p:txBody>
          <a:bodyPr vert="horz" lIns="137160" tIns="109728" rIns="137160" bIns="109728"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DataTemplate</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ItemsPanelTemplate</a:t>
            </a:r>
            <a:r>
              <a:rPr lang="it-IT" sz="2000" b="0" dirty="0" smtClean="0">
                <a:latin typeface="Consolas" panose="020B0609020204030204" pitchFamily="49" charset="0"/>
                <a:cs typeface="Consolas" panose="020B0609020204030204" pitchFamily="49" charset="0"/>
              </a:rPr>
              <a:t> </a:t>
            </a:r>
            <a:r>
              <a:rPr lang="it-IT" sz="2000" b="0" dirty="0">
                <a:latin typeface="Consolas" panose="020B0609020204030204" pitchFamily="49" charset="0"/>
                <a:cs typeface="Consolas" panose="020B0609020204030204" pitchFamily="49" charset="0"/>
              </a:rPr>
              <a:t>/&gt;</a:t>
            </a:r>
          </a:p>
          <a:p>
            <a:pPr>
              <a:lnSpc>
                <a:spcPct val="100000"/>
              </a:lnSpc>
            </a:pPr>
            <a:r>
              <a:rPr lang="it-IT" sz="2000" b="0" dirty="0">
                <a:latin typeface="Consolas" panose="020B0609020204030204" pitchFamily="49" charset="0"/>
                <a:cs typeface="Consolas" panose="020B0609020204030204" pitchFamily="49" charset="0"/>
              </a:rPr>
              <a:t>&lt;</a:t>
            </a:r>
            <a:r>
              <a:rPr lang="it-IT" sz="2000" b="0" dirty="0">
                <a:solidFill>
                  <a:schemeClr val="accent1"/>
                </a:solidFill>
                <a:latin typeface="Consolas" panose="020B0609020204030204" pitchFamily="49" charset="0"/>
                <a:cs typeface="Consolas" panose="020B0609020204030204" pitchFamily="49" charset="0"/>
              </a:rPr>
              <a:t>ControlTemplate</a:t>
            </a:r>
            <a:r>
              <a:rPr lang="it-IT" sz="2000" b="0" dirty="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ContentPresenter</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ItemsPresenter</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ContentControl</a:t>
            </a:r>
            <a:r>
              <a:rPr lang="it-IT" sz="2000" b="0" dirty="0" smtClean="0">
                <a:latin typeface="Consolas" panose="020B0609020204030204" pitchFamily="49" charset="0"/>
                <a:cs typeface="Consolas" panose="020B0609020204030204" pitchFamily="49" charset="0"/>
              </a:rPr>
              <a:t> /&gt;</a:t>
            </a:r>
          </a:p>
          <a:p>
            <a:pPr>
              <a:lnSpc>
                <a:spcPct val="100000"/>
              </a:lnSpc>
            </a:pPr>
            <a:endParaRPr lang="it-IT" sz="2000" b="0" dirty="0">
              <a:latin typeface="Consolas" panose="020B0609020204030204" pitchFamily="49" charset="0"/>
              <a:cs typeface="Consolas" panose="020B0609020204030204" pitchFamily="49" charset="0"/>
            </a:endParaRPr>
          </a:p>
        </p:txBody>
      </p:sp>
      <p:sp>
        <p:nvSpPr>
          <p:cNvPr id="7" name="Rectangle 6"/>
          <p:cNvSpPr/>
          <p:nvPr/>
        </p:nvSpPr>
        <p:spPr bwMode="auto">
          <a:xfrm>
            <a:off x="5869458" y="1187620"/>
            <a:ext cx="5326751" cy="3742726"/>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9792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View Syntax</a:t>
            </a:r>
            <a:endParaRPr lang="en-US" dirty="0"/>
          </a:p>
        </p:txBody>
      </p:sp>
      <p:pic>
        <p:nvPicPr>
          <p:cNvPr id="7" name="Content Placeholder 6"/>
          <p:cNvPicPr>
            <a:picLocks noGrp="1" noChangeAspect="1"/>
          </p:cNvPicPr>
          <p:nvPr>
            <p:ph sz="quarter" idx="4294967295"/>
          </p:nvPr>
        </p:nvPicPr>
        <p:blipFill>
          <a:blip r:embed="rId2"/>
          <a:stretch>
            <a:fillRect/>
          </a:stretch>
        </p:blipFill>
        <p:spPr>
          <a:xfrm>
            <a:off x="0" y="1187620"/>
            <a:ext cx="9009063" cy="4857750"/>
          </a:xfrm>
          <a:prstGeom prst="rect">
            <a:avLst/>
          </a:prstGeom>
        </p:spPr>
      </p:pic>
      <p:pic>
        <p:nvPicPr>
          <p:cNvPr id="8" name="Picture 7"/>
          <p:cNvPicPr>
            <a:picLocks noChangeAspect="1"/>
          </p:cNvPicPr>
          <p:nvPr/>
        </p:nvPicPr>
        <p:blipFill>
          <a:blip r:embed="rId3"/>
          <a:stretch>
            <a:fillRect/>
          </a:stretch>
        </p:blipFill>
        <p:spPr>
          <a:xfrm>
            <a:off x="7760571" y="4532066"/>
            <a:ext cx="4143375" cy="2019300"/>
          </a:xfrm>
          <a:prstGeom prst="rect">
            <a:avLst/>
          </a:prstGeom>
        </p:spPr>
      </p:pic>
      <p:sp>
        <p:nvSpPr>
          <p:cNvPr id="5" name="Rectangle 4"/>
          <p:cNvSpPr/>
          <p:nvPr/>
        </p:nvSpPr>
        <p:spPr bwMode="auto">
          <a:xfrm>
            <a:off x="954426" y="2296391"/>
            <a:ext cx="8054638" cy="3148445"/>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1429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View Syntax</a:t>
            </a:r>
            <a:endParaRPr lang="en-US" dirty="0"/>
          </a:p>
        </p:txBody>
      </p:sp>
      <p:pic>
        <p:nvPicPr>
          <p:cNvPr id="6" name="Content Placeholder 5"/>
          <p:cNvPicPr>
            <a:picLocks noGrp="1" noChangeAspect="1"/>
          </p:cNvPicPr>
          <p:nvPr>
            <p:ph sz="quarter" idx="4294967295"/>
          </p:nvPr>
        </p:nvPicPr>
        <p:blipFill>
          <a:blip r:embed="rId2"/>
          <a:stretch>
            <a:fillRect/>
          </a:stretch>
        </p:blipFill>
        <p:spPr>
          <a:xfrm>
            <a:off x="0" y="1187620"/>
            <a:ext cx="8404225" cy="5591175"/>
          </a:xfrm>
          <a:prstGeom prst="rect">
            <a:avLst/>
          </a:prstGeom>
        </p:spPr>
      </p:pic>
      <p:pic>
        <p:nvPicPr>
          <p:cNvPr id="7" name="Picture 6"/>
          <p:cNvPicPr>
            <a:picLocks noChangeAspect="1"/>
          </p:cNvPicPr>
          <p:nvPr/>
        </p:nvPicPr>
        <p:blipFill>
          <a:blip r:embed="rId3"/>
          <a:stretch>
            <a:fillRect/>
          </a:stretch>
        </p:blipFill>
        <p:spPr>
          <a:xfrm>
            <a:off x="10328856" y="2126297"/>
            <a:ext cx="1575090" cy="4585544"/>
          </a:xfrm>
          <a:prstGeom prst="rect">
            <a:avLst/>
          </a:prstGeom>
        </p:spPr>
      </p:pic>
    </p:spTree>
    <p:extLst>
      <p:ext uri="{BB962C8B-B14F-4D97-AF65-F5344CB8AC3E}">
        <p14:creationId xmlns:p14="http://schemas.microsoft.com/office/powerpoint/2010/main" val="106388910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View Syntax</a:t>
            </a:r>
            <a:endParaRPr lang="en-US" dirty="0"/>
          </a:p>
        </p:txBody>
      </p:sp>
      <p:pic>
        <p:nvPicPr>
          <p:cNvPr id="5" name="Content Placeholder 4"/>
          <p:cNvPicPr>
            <a:picLocks noGrp="1" noChangeAspect="1"/>
          </p:cNvPicPr>
          <p:nvPr>
            <p:ph sz="quarter" idx="4294967295"/>
          </p:nvPr>
        </p:nvPicPr>
        <p:blipFill>
          <a:blip r:embed="rId2"/>
          <a:stretch>
            <a:fillRect/>
          </a:stretch>
        </p:blipFill>
        <p:spPr>
          <a:xfrm>
            <a:off x="0" y="1187620"/>
            <a:ext cx="9809163" cy="4811712"/>
          </a:xfrm>
          <a:prstGeom prst="rect">
            <a:avLst/>
          </a:prstGeom>
        </p:spPr>
      </p:pic>
      <p:pic>
        <p:nvPicPr>
          <p:cNvPr id="6" name="Picture 5"/>
          <p:cNvPicPr>
            <a:picLocks noChangeAspect="1"/>
          </p:cNvPicPr>
          <p:nvPr/>
        </p:nvPicPr>
        <p:blipFill>
          <a:blip r:embed="rId3"/>
          <a:stretch>
            <a:fillRect/>
          </a:stretch>
        </p:blipFill>
        <p:spPr>
          <a:xfrm>
            <a:off x="7698782" y="4322802"/>
            <a:ext cx="4493218" cy="2535198"/>
          </a:xfrm>
          <a:prstGeom prst="rect">
            <a:avLst/>
          </a:prstGeom>
        </p:spPr>
      </p:pic>
    </p:spTree>
    <p:extLst>
      <p:ext uri="{BB962C8B-B14F-4D97-AF65-F5344CB8AC3E}">
        <p14:creationId xmlns:p14="http://schemas.microsoft.com/office/powerpoint/2010/main" val="41877829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 Syntax</a:t>
            </a:r>
            <a:endParaRPr lang="en-US" dirty="0"/>
          </a:p>
        </p:txBody>
      </p:sp>
      <p:pic>
        <p:nvPicPr>
          <p:cNvPr id="14" name="Content Placeholder 13"/>
          <p:cNvPicPr>
            <a:picLocks noGrp="1" noChangeAspect="1"/>
          </p:cNvPicPr>
          <p:nvPr>
            <p:ph sz="quarter" idx="4294967295"/>
          </p:nvPr>
        </p:nvPicPr>
        <p:blipFill>
          <a:blip r:embed="rId2"/>
          <a:stretch>
            <a:fillRect/>
          </a:stretch>
        </p:blipFill>
        <p:spPr>
          <a:xfrm>
            <a:off x="0" y="1187620"/>
            <a:ext cx="9550400" cy="5684837"/>
          </a:xfrm>
          <a:prstGeom prst="rect">
            <a:avLst/>
          </a:prstGeom>
        </p:spPr>
      </p:pic>
      <p:pic>
        <p:nvPicPr>
          <p:cNvPr id="9" name="Picture 8"/>
          <p:cNvPicPr>
            <a:picLocks noChangeAspect="1"/>
          </p:cNvPicPr>
          <p:nvPr/>
        </p:nvPicPr>
        <p:blipFill>
          <a:blip r:embed="rId3"/>
          <a:stretch>
            <a:fillRect/>
          </a:stretch>
        </p:blipFill>
        <p:spPr>
          <a:xfrm>
            <a:off x="6929247" y="3721994"/>
            <a:ext cx="4974700" cy="2788736"/>
          </a:xfrm>
          <a:prstGeom prst="rect">
            <a:avLst/>
          </a:prstGeom>
        </p:spPr>
      </p:pic>
      <p:sp>
        <p:nvSpPr>
          <p:cNvPr id="5" name="Rectangle 4"/>
          <p:cNvSpPr/>
          <p:nvPr/>
        </p:nvSpPr>
        <p:spPr bwMode="auto">
          <a:xfrm>
            <a:off x="269239" y="1332564"/>
            <a:ext cx="9146610" cy="1694841"/>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3336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43" b="7843"/>
          <a:stretch>
            <a:fillRect/>
          </a:stretch>
        </p:blipFill>
        <p:spPr/>
      </p:pic>
      <p:sp>
        <p:nvSpPr>
          <p:cNvPr id="3" name="Title 2"/>
          <p:cNvSpPr>
            <a:spLocks noGrp="1"/>
          </p:cNvSpPr>
          <p:nvPr>
            <p:ph type="ctrTitle"/>
          </p:nvPr>
        </p:nvSpPr>
        <p:spPr>
          <a:xfrm>
            <a:off x="0" y="2579601"/>
            <a:ext cx="5647787" cy="1698798"/>
          </a:xfrm>
          <a:solidFill>
            <a:schemeClr val="accent1">
              <a:alpha val="50196"/>
            </a:schemeClr>
          </a:solidFill>
        </p:spPr>
        <p:txBody>
          <a:bodyPr/>
          <a:lstStyle/>
          <a:p>
            <a:r>
              <a:rPr lang="en-US" dirty="0" smtClean="0"/>
              <a:t>The emerging XAML story</a:t>
            </a:r>
            <a:endParaRPr lang="en-US" dirty="0"/>
          </a:p>
        </p:txBody>
      </p:sp>
    </p:spTree>
    <p:extLst>
      <p:ext uri="{BB962C8B-B14F-4D97-AF65-F5344CB8AC3E}">
        <p14:creationId xmlns:p14="http://schemas.microsoft.com/office/powerpoint/2010/main" val="120325014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bars and commands</a:t>
            </a:r>
            <a:endParaRPr lang="en-US" dirty="0"/>
          </a:p>
        </p:txBody>
      </p:sp>
      <p:sp>
        <p:nvSpPr>
          <p:cNvPr id="5" name="Content Placeholder 4"/>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AppBar</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CommandBar</a:t>
            </a:r>
            <a:r>
              <a:rPr lang="en-US" sz="2000" b="0" dirty="0" smtClean="0">
                <a:solidFill>
                  <a:schemeClr val="accent1"/>
                </a:solidFill>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AppBarButton</a:t>
            </a:r>
            <a:r>
              <a:rPr lang="en-US" sz="2000" b="0" dirty="0" smtClean="0">
                <a:latin typeface="Consolas" panose="020B0609020204030204" pitchFamily="49" charset="0"/>
                <a:cs typeface="Consolas" panose="020B0609020204030204" pitchFamily="49" charset="0"/>
              </a:rPr>
              <a:t> Label="" Icon=""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AppBarToggleButton</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IsChecked</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AppBarSeparator</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96809" y="1053296"/>
            <a:ext cx="4795190" cy="5804704"/>
          </a:xfrm>
          <a:prstGeom prst="rect">
            <a:avLst/>
          </a:prstGeom>
        </p:spPr>
      </p:pic>
    </p:spTree>
    <p:extLst>
      <p:ext uri="{BB962C8B-B14F-4D97-AF65-F5344CB8AC3E}">
        <p14:creationId xmlns:p14="http://schemas.microsoft.com/office/powerpoint/2010/main" val="425682408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Flyout</a:t>
            </a:r>
            <a:r>
              <a:rPr lang="en-US" dirty="0" smtClean="0"/>
              <a:t>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Popup</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IsOpen</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ContentDialog</a:t>
            </a:r>
            <a:r>
              <a:rPr lang="en-US" sz="2000" b="0" dirty="0" smtClean="0">
                <a:latin typeface="Consolas" panose="020B0609020204030204" pitchFamily="49" charset="0"/>
                <a:cs typeface="Consolas" panose="020B0609020204030204" pitchFamily="49" charset="0"/>
              </a:rPr>
              <a:t> Title="" Content=""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Flyout</a:t>
            </a:r>
            <a:r>
              <a:rPr lang="en-US" sz="2000" b="0" dirty="0" smtClean="0">
                <a:latin typeface="Consolas" panose="020B0609020204030204" pitchFamily="49" charset="0"/>
                <a:cs typeface="Consolas" panose="020B0609020204030204" pitchFamily="49" charset="0"/>
              </a:rPr>
              <a:t> Placement=""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MenuFlyout</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smtClean="0">
                <a:solidFill>
                  <a:schemeClr val="accent1"/>
                </a:solidFill>
                <a:latin typeface="Consolas" panose="020B0609020204030204" pitchFamily="49" charset="0"/>
                <a:cs typeface="Consolas" panose="020B0609020204030204" pitchFamily="49" charset="0"/>
              </a:rPr>
              <a:t>ToolTip</a:t>
            </a:r>
            <a:r>
              <a:rPr lang="en-US" sz="2000" b="0" dirty="0" smtClean="0">
                <a:latin typeface="Consolas" panose="020B0609020204030204" pitchFamily="49" charset="0"/>
                <a:cs typeface="Consolas" panose="020B0609020204030204" pitchFamily="49" charset="0"/>
              </a:rPr>
              <a:t> /&gt;</a:t>
            </a:r>
            <a:endParaRPr lang="en-US" sz="2000" b="0" dirty="0">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68463" y="1053296"/>
            <a:ext cx="4923535" cy="5804704"/>
          </a:xfrm>
          <a:prstGeom prst="rect">
            <a:avLst/>
          </a:prstGeom>
        </p:spPr>
      </p:pic>
    </p:spTree>
    <p:extLst>
      <p:ext uri="{BB962C8B-B14F-4D97-AF65-F5344CB8AC3E}">
        <p14:creationId xmlns:p14="http://schemas.microsoft.com/office/powerpoint/2010/main" val="234412900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5" name="Title 4"/>
          <p:cNvSpPr>
            <a:spLocks noGrp="1"/>
          </p:cNvSpPr>
          <p:nvPr>
            <p:ph type="ctrTitle"/>
          </p:nvPr>
        </p:nvSpPr>
        <p:spPr/>
        <p:txBody>
          <a:bodyPr/>
          <a:lstStyle/>
          <a:p>
            <a:r>
              <a:rPr lang="en-US" dirty="0" err="1" smtClean="0"/>
              <a:t>Flyout</a:t>
            </a:r>
            <a:r>
              <a:rPr lang="en-US" dirty="0" smtClean="0"/>
              <a:t> controls</a:t>
            </a:r>
            <a:endParaRPr lang="en-US" dirty="0"/>
          </a:p>
        </p:txBody>
      </p:sp>
    </p:spTree>
    <p:extLst>
      <p:ext uri="{BB962C8B-B14F-4D97-AF65-F5344CB8AC3E}">
        <p14:creationId xmlns:p14="http://schemas.microsoft.com/office/powerpoint/2010/main" val="3853134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Media &amp; Inking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ProgressBar</a:t>
            </a:r>
            <a:r>
              <a:rPr lang="en-US" sz="2000" b="0" dirty="0" smtClean="0">
                <a:latin typeface="Consolas" panose="020B0609020204030204" pitchFamily="49" charset="0"/>
                <a:cs typeface="Consolas" panose="020B0609020204030204" pitchFamily="49" charset="0"/>
              </a:rPr>
              <a:t> </a:t>
            </a:r>
            <a:r>
              <a:rPr lang="en-US" sz="2000" b="0" dirty="0" err="1" smtClean="0">
                <a:latin typeface="Consolas" panose="020B0609020204030204" pitchFamily="49" charset="0"/>
                <a:cs typeface="Consolas" panose="020B0609020204030204" pitchFamily="49" charset="0"/>
              </a:rPr>
              <a:t>IsIntermediate</a:t>
            </a:r>
            <a:r>
              <a:rPr lang="en-US" sz="2000" b="0" dirty="0" smtClean="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ProgressRing</a:t>
            </a:r>
            <a:r>
              <a:rPr lang="en-US" sz="2000" b="0" dirty="0" smtClean="0">
                <a:latin typeface="Consolas" panose="020B0609020204030204" pitchFamily="49" charset="0"/>
                <a:cs typeface="Consolas" panose="020B0609020204030204" pitchFamily="49" charset="0"/>
              </a:rPr>
              <a:t> </a:t>
            </a:r>
            <a:r>
              <a:rPr lang="en-US" sz="2000" b="0" dirty="0" err="1">
                <a:latin typeface="Consolas" panose="020B0609020204030204" pitchFamily="49" charset="0"/>
                <a:cs typeface="Consolas" panose="020B0609020204030204" pitchFamily="49" charset="0"/>
              </a:rPr>
              <a:t>IsActive</a:t>
            </a:r>
            <a:r>
              <a:rPr lang="en-US" sz="2000" b="0" dirty="0">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a:solidFill>
                  <a:schemeClr val="accent1"/>
                </a:solidFill>
                <a:latin typeface="Consolas" panose="020B0609020204030204" pitchFamily="49" charset="0"/>
                <a:cs typeface="Consolas" panose="020B0609020204030204" pitchFamily="49" charset="0"/>
              </a:rPr>
              <a:t>Image</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InkCanvas</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MediaElement</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smtClean="0">
                <a:latin typeface="Consolas" panose="020B0609020204030204" pitchFamily="49" charset="0"/>
                <a:cs typeface="Consolas" panose="020B0609020204030204" pitchFamily="49" charset="0"/>
              </a:rPr>
              <a:t>&lt;</a:t>
            </a:r>
            <a:r>
              <a:rPr lang="en-US" sz="2000" b="0" dirty="0" err="1" smtClean="0">
                <a:solidFill>
                  <a:schemeClr val="accent1"/>
                </a:solidFill>
                <a:latin typeface="Consolas" panose="020B0609020204030204" pitchFamily="49" charset="0"/>
                <a:cs typeface="Consolas" panose="020B0609020204030204" pitchFamily="49" charset="0"/>
              </a:rPr>
              <a:t>CaptureElement</a:t>
            </a:r>
            <a:r>
              <a:rPr lang="en-US" sz="2000" b="0" dirty="0" smtClean="0">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/&gt;</a:t>
            </a:r>
          </a:p>
          <a:p>
            <a:pPr>
              <a:lnSpc>
                <a:spcPct val="100000"/>
              </a:lnSpc>
            </a:pPr>
            <a:endParaRPr lang="en-US" sz="2000" b="0" dirty="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947230" y="1053296"/>
            <a:ext cx="3244769" cy="5803142"/>
          </a:xfrm>
          <a:prstGeom prst="rect">
            <a:avLst/>
          </a:prstGeom>
        </p:spPr>
      </p:pic>
    </p:spTree>
    <p:extLst>
      <p:ext uri="{BB962C8B-B14F-4D97-AF65-F5344CB8AC3E}">
        <p14:creationId xmlns:p14="http://schemas.microsoft.com/office/powerpoint/2010/main" val="249384395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5" name="Title 4"/>
          <p:cNvSpPr>
            <a:spLocks noGrp="1"/>
          </p:cNvSpPr>
          <p:nvPr>
            <p:ph type="ctrTitle"/>
          </p:nvPr>
        </p:nvSpPr>
        <p:spPr/>
        <p:txBody>
          <a:bodyPr/>
          <a:lstStyle/>
          <a:p>
            <a:r>
              <a:rPr lang="en-US" dirty="0" smtClean="0"/>
              <a:t>Media and inking</a:t>
            </a:r>
            <a:endParaRPr lang="en-US" dirty="0"/>
          </a:p>
        </p:txBody>
      </p:sp>
    </p:spTree>
    <p:extLst>
      <p:ext uri="{BB962C8B-B14F-4D97-AF65-F5344CB8AC3E}">
        <p14:creationId xmlns:p14="http://schemas.microsoft.com/office/powerpoint/2010/main" val="371297366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XAML resource?</a:t>
            </a:r>
            <a:endParaRPr lang="en-US" dirty="0"/>
          </a:p>
        </p:txBody>
      </p:sp>
      <p:sp>
        <p:nvSpPr>
          <p:cNvPr id="4" name="Content Placeholder 3"/>
          <p:cNvSpPr>
            <a:spLocks noGrp="1"/>
          </p:cNvSpPr>
          <p:nvPr>
            <p:ph type="body" sz="quarter" idx="10"/>
          </p:nvPr>
        </p:nvSpPr>
        <p:spPr/>
        <p:txBody>
          <a:bodyPr/>
          <a:lstStyle/>
          <a:p>
            <a:r>
              <a:rPr lang="en-US" dirty="0" smtClean="0"/>
              <a:t>System resources</a:t>
            </a:r>
          </a:p>
          <a:p>
            <a:pPr lvl="1"/>
            <a:r>
              <a:rPr lang="en-US" dirty="0" err="1" smtClean="0"/>
              <a:t>ThemeResources</a:t>
            </a:r>
            <a:endParaRPr lang="en-US" dirty="0" smtClean="0"/>
          </a:p>
          <a:p>
            <a:r>
              <a:rPr lang="en-US" dirty="0" smtClean="0"/>
              <a:t>Custom resources</a:t>
            </a:r>
          </a:p>
          <a:p>
            <a:pPr lvl="1"/>
            <a:r>
              <a:rPr lang="en-US" dirty="0" smtClean="0"/>
              <a:t>Values (like font size)</a:t>
            </a:r>
          </a:p>
          <a:p>
            <a:pPr lvl="1"/>
            <a:r>
              <a:rPr lang="en-US" dirty="0" smtClean="0"/>
              <a:t>Objects (like color brushes)</a:t>
            </a:r>
          </a:p>
          <a:p>
            <a:r>
              <a:rPr lang="en-US" dirty="0" smtClean="0"/>
              <a:t>Control styles</a:t>
            </a:r>
          </a:p>
          <a:p>
            <a:pPr lvl="1"/>
            <a:r>
              <a:rPr lang="en-US" dirty="0" err="1" smtClean="0"/>
              <a:t>BasedOn</a:t>
            </a:r>
            <a:endParaRPr lang="en-US" dirty="0" smtClean="0"/>
          </a:p>
          <a:p>
            <a:r>
              <a:rPr lang="en-US" dirty="0" smtClean="0"/>
              <a:t>Templates</a:t>
            </a:r>
          </a:p>
          <a:p>
            <a:pPr lvl="1"/>
            <a:r>
              <a:rPr lang="en-US" dirty="0" smtClean="0"/>
              <a:t>Control templates</a:t>
            </a:r>
          </a:p>
          <a:p>
            <a:pPr lvl="1"/>
            <a:r>
              <a:rPr lang="en-US" dirty="0" smtClean="0"/>
              <a:t>Data templates</a:t>
            </a:r>
          </a:p>
        </p:txBody>
      </p:sp>
    </p:spTree>
    <p:extLst>
      <p:ext uri="{BB962C8B-B14F-4D97-AF65-F5344CB8AC3E}">
        <p14:creationId xmlns:p14="http://schemas.microsoft.com/office/powerpoint/2010/main" val="41883483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00400" y="1866900"/>
            <a:ext cx="5791200" cy="312420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smtClean="0"/>
              <a:t>Resource Scope</a:t>
            </a:r>
            <a:endParaRPr lang="en-US" dirty="0"/>
          </a:p>
        </p:txBody>
      </p:sp>
    </p:spTree>
    <p:extLst>
      <p:ext uri="{BB962C8B-B14F-4D97-AF65-F5344CB8AC3E}">
        <p14:creationId xmlns:p14="http://schemas.microsoft.com/office/powerpoint/2010/main" val="183975459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43" b="7843"/>
          <a:stretch>
            <a:fillRect/>
          </a:stretch>
        </p:blipFill>
        <p:spPr/>
      </p:pic>
      <p:sp>
        <p:nvSpPr>
          <p:cNvPr id="7" name="Title 6"/>
          <p:cNvSpPr>
            <a:spLocks noGrp="1"/>
          </p:cNvSpPr>
          <p:nvPr>
            <p:ph type="ctrTitle"/>
          </p:nvPr>
        </p:nvSpPr>
        <p:spPr>
          <a:xfrm>
            <a:off x="0" y="2579601"/>
            <a:ext cx="5647787" cy="1698798"/>
          </a:xfrm>
          <a:solidFill>
            <a:srgbClr val="0078D7">
              <a:alpha val="50196"/>
            </a:srgbClr>
          </a:solidFill>
        </p:spPr>
        <p:txBody>
          <a:bodyPr/>
          <a:lstStyle/>
          <a:p>
            <a:r>
              <a:rPr lang="en-US" dirty="0" smtClean="0"/>
              <a:t>Screenshot</a:t>
            </a:r>
            <a:br>
              <a:rPr lang="en-US" dirty="0" smtClean="0"/>
            </a:br>
            <a:r>
              <a:rPr lang="en-US" dirty="0" err="1" smtClean="0"/>
              <a:t>walkthoughs</a:t>
            </a:r>
            <a:endParaRPr lang="en-US" dirty="0"/>
          </a:p>
        </p:txBody>
      </p:sp>
    </p:spTree>
    <p:extLst>
      <p:ext uri="{BB962C8B-B14F-4D97-AF65-F5344CB8AC3E}">
        <p14:creationId xmlns:p14="http://schemas.microsoft.com/office/powerpoint/2010/main" val="34264635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0"/>
            <a:ext cx="12192000" cy="7257143"/>
          </a:xfrm>
          <a:prstGeom prst="rect">
            <a:avLst/>
          </a:prstGeom>
        </p:spPr>
      </p:pic>
      <p:sp>
        <p:nvSpPr>
          <p:cNvPr id="2" name="Rectangle 1"/>
          <p:cNvSpPr/>
          <p:nvPr/>
        </p:nvSpPr>
        <p:spPr>
          <a:xfrm>
            <a:off x="-150471" y="162046"/>
            <a:ext cx="752355" cy="659757"/>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4" name="Rectangle 3"/>
          <p:cNvSpPr/>
          <p:nvPr/>
        </p:nvSpPr>
        <p:spPr>
          <a:xfrm>
            <a:off x="8518967" y="162046"/>
            <a:ext cx="3673033" cy="659757"/>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Rectangle 5"/>
          <p:cNvSpPr/>
          <p:nvPr/>
        </p:nvSpPr>
        <p:spPr>
          <a:xfrm>
            <a:off x="7685590" y="1562583"/>
            <a:ext cx="4375230" cy="4433103"/>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3379736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7257143"/>
          </a:xfrm>
          <a:prstGeom prst="rect">
            <a:avLst/>
          </a:prstGeom>
        </p:spPr>
      </p:pic>
      <p:sp>
        <p:nvSpPr>
          <p:cNvPr id="3" name="Rectangle 2"/>
          <p:cNvSpPr/>
          <p:nvPr/>
        </p:nvSpPr>
        <p:spPr>
          <a:xfrm>
            <a:off x="219919" y="601886"/>
            <a:ext cx="3889094" cy="729203"/>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Rectangle 3"/>
          <p:cNvSpPr/>
          <p:nvPr/>
        </p:nvSpPr>
        <p:spPr>
          <a:xfrm>
            <a:off x="185194" y="3732743"/>
            <a:ext cx="10648709" cy="2158771"/>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5" name="Rectangle 4"/>
          <p:cNvSpPr/>
          <p:nvPr/>
        </p:nvSpPr>
        <p:spPr>
          <a:xfrm>
            <a:off x="1701479" y="5625297"/>
            <a:ext cx="1064872" cy="925975"/>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7" name="Rectangle 6"/>
          <p:cNvSpPr/>
          <p:nvPr/>
        </p:nvSpPr>
        <p:spPr>
          <a:xfrm>
            <a:off x="4109013" y="3877519"/>
            <a:ext cx="1064872" cy="1880887"/>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2875078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The XAML UI platform</a:t>
            </a:r>
            <a:endParaRPr lang="en-US" dirty="0"/>
          </a:p>
        </p:txBody>
      </p:sp>
      <p:sp>
        <p:nvSpPr>
          <p:cNvPr id="5" name="Text Placeholder 4"/>
          <p:cNvSpPr>
            <a:spLocks noGrp="1"/>
          </p:cNvSpPr>
          <p:nvPr>
            <p:ph type="body" sz="quarter" idx="10"/>
          </p:nvPr>
        </p:nvSpPr>
        <p:spPr/>
        <p:txBody>
          <a:bodyPr/>
          <a:lstStyle/>
          <a:p>
            <a:r>
              <a:rPr lang="en-US" dirty="0" smtClean="0"/>
              <a:t>Windows is standardizing</a:t>
            </a:r>
          </a:p>
          <a:p>
            <a:pPr lvl="1"/>
            <a:r>
              <a:rPr lang="en-US" dirty="0" smtClean="0"/>
              <a:t>New experiences like Start and File Explorer use the XAML UI platform</a:t>
            </a:r>
          </a:p>
          <a:p>
            <a:pPr lvl="1"/>
            <a:r>
              <a:rPr lang="en-US" dirty="0" smtClean="0"/>
              <a:t>The operating system has tremendous performance requirements</a:t>
            </a:r>
          </a:p>
          <a:p>
            <a:r>
              <a:rPr lang="en-US" dirty="0" smtClean="0"/>
              <a:t>Office is standardizing</a:t>
            </a:r>
          </a:p>
          <a:p>
            <a:pPr lvl="1"/>
            <a:r>
              <a:rPr lang="en-US" dirty="0" smtClean="0"/>
              <a:t>The universal suite of Office apps use the XAML UI platform</a:t>
            </a:r>
          </a:p>
          <a:p>
            <a:pPr lvl="1"/>
            <a:r>
              <a:rPr lang="en-US" dirty="0" smtClean="0"/>
              <a:t>Office has tremendous usability and feature requirements</a:t>
            </a:r>
          </a:p>
          <a:p>
            <a:r>
              <a:rPr lang="en-US" dirty="0" smtClean="0"/>
              <a:t>First-party is standardizing</a:t>
            </a:r>
          </a:p>
          <a:p>
            <a:pPr lvl="1"/>
            <a:r>
              <a:rPr lang="en-US" dirty="0" smtClean="0"/>
              <a:t>New and existing MSN apps for Windows use the XAML UI platform</a:t>
            </a:r>
          </a:p>
          <a:p>
            <a:pPr lvl="1"/>
            <a:r>
              <a:rPr lang="en-US" dirty="0" smtClean="0"/>
              <a:t>First party apps push the edge of API capability and availability</a:t>
            </a:r>
          </a:p>
        </p:txBody>
      </p:sp>
    </p:spTree>
    <p:extLst>
      <p:ext uri="{BB962C8B-B14F-4D97-AF65-F5344CB8AC3E}">
        <p14:creationId xmlns:p14="http://schemas.microsoft.com/office/powerpoint/2010/main" val="95612585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193524" cy="7258050"/>
          </a:xfrm>
          <a:prstGeom prst="rect">
            <a:avLst/>
          </a:prstGeom>
        </p:spPr>
      </p:pic>
      <p:sp>
        <p:nvSpPr>
          <p:cNvPr id="3" name="Rectangle 2"/>
          <p:cNvSpPr/>
          <p:nvPr/>
        </p:nvSpPr>
        <p:spPr>
          <a:xfrm>
            <a:off x="-150471" y="162046"/>
            <a:ext cx="2002420" cy="659757"/>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4" name="Rectangle 3"/>
          <p:cNvSpPr/>
          <p:nvPr/>
        </p:nvSpPr>
        <p:spPr>
          <a:xfrm>
            <a:off x="92597" y="1215342"/>
            <a:ext cx="12002947" cy="3750197"/>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5" name="Rectangle 4"/>
          <p:cNvSpPr/>
          <p:nvPr/>
        </p:nvSpPr>
        <p:spPr>
          <a:xfrm>
            <a:off x="3102015" y="1597306"/>
            <a:ext cx="2951544" cy="9144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112373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7257143"/>
          </a:xfrm>
          <a:prstGeom prst="rect">
            <a:avLst/>
          </a:prstGeom>
        </p:spPr>
      </p:pic>
      <p:sp>
        <p:nvSpPr>
          <p:cNvPr id="3" name="Rectangle 2"/>
          <p:cNvSpPr/>
          <p:nvPr/>
        </p:nvSpPr>
        <p:spPr>
          <a:xfrm>
            <a:off x="0" y="544010"/>
            <a:ext cx="2002420" cy="2442258"/>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4" name="Rectangle 3"/>
          <p:cNvSpPr/>
          <p:nvPr/>
        </p:nvSpPr>
        <p:spPr>
          <a:xfrm>
            <a:off x="11030673" y="214131"/>
            <a:ext cx="1161327" cy="659757"/>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5" name="Rectangle 4"/>
          <p:cNvSpPr/>
          <p:nvPr/>
        </p:nvSpPr>
        <p:spPr>
          <a:xfrm>
            <a:off x="2939969" y="1244277"/>
            <a:ext cx="9120851" cy="4299996"/>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84862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225528" cy="7277100"/>
          </a:xfrm>
          <a:prstGeom prst="rect">
            <a:avLst/>
          </a:prstGeom>
        </p:spPr>
      </p:pic>
      <p:sp>
        <p:nvSpPr>
          <p:cNvPr id="3" name="Rectangle 2"/>
          <p:cNvSpPr/>
          <p:nvPr/>
        </p:nvSpPr>
        <p:spPr>
          <a:xfrm>
            <a:off x="0" y="717630"/>
            <a:ext cx="2002420" cy="655947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4" name="Rectangle 3"/>
          <p:cNvSpPr/>
          <p:nvPr/>
        </p:nvSpPr>
        <p:spPr>
          <a:xfrm>
            <a:off x="2826152" y="4932744"/>
            <a:ext cx="3806142" cy="680978"/>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5" name="Rectangle 4"/>
          <p:cNvSpPr/>
          <p:nvPr/>
        </p:nvSpPr>
        <p:spPr>
          <a:xfrm>
            <a:off x="3451184" y="1785395"/>
            <a:ext cx="7521615" cy="29718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1416944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
            <a:ext cx="12193524" cy="7258050"/>
          </a:xfrm>
          <a:prstGeom prst="rect">
            <a:avLst/>
          </a:prstGeom>
        </p:spPr>
      </p:pic>
      <p:sp>
        <p:nvSpPr>
          <p:cNvPr id="4" name="Rectangle 3"/>
          <p:cNvSpPr/>
          <p:nvPr/>
        </p:nvSpPr>
        <p:spPr>
          <a:xfrm>
            <a:off x="150473" y="949124"/>
            <a:ext cx="2002420" cy="706056"/>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5" name="Rectangle 4"/>
          <p:cNvSpPr/>
          <p:nvPr/>
        </p:nvSpPr>
        <p:spPr>
          <a:xfrm>
            <a:off x="6470251" y="370390"/>
            <a:ext cx="2002420" cy="706056"/>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Rectangle 5"/>
          <p:cNvSpPr/>
          <p:nvPr/>
        </p:nvSpPr>
        <p:spPr>
          <a:xfrm>
            <a:off x="10463514" y="2986268"/>
            <a:ext cx="1504712" cy="1770926"/>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7" name="Rectangle 6"/>
          <p:cNvSpPr/>
          <p:nvPr/>
        </p:nvSpPr>
        <p:spPr>
          <a:xfrm>
            <a:off x="5161479" y="1828799"/>
            <a:ext cx="4619964" cy="4085864"/>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322200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193524" cy="7258050"/>
          </a:xfrm>
          <a:prstGeom prst="rect">
            <a:avLst/>
          </a:prstGeom>
        </p:spPr>
      </p:pic>
      <p:sp>
        <p:nvSpPr>
          <p:cNvPr id="3" name="Rectangle 2"/>
          <p:cNvSpPr/>
          <p:nvPr/>
        </p:nvSpPr>
        <p:spPr>
          <a:xfrm>
            <a:off x="0" y="1041722"/>
            <a:ext cx="2002420" cy="5150734"/>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4" name="Rectangle 3"/>
          <p:cNvSpPr/>
          <p:nvPr/>
        </p:nvSpPr>
        <p:spPr>
          <a:xfrm>
            <a:off x="0" y="6678591"/>
            <a:ext cx="2002420" cy="579459"/>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5" name="Rectangle 4"/>
          <p:cNvSpPr/>
          <p:nvPr/>
        </p:nvSpPr>
        <p:spPr>
          <a:xfrm>
            <a:off x="5532699" y="2210764"/>
            <a:ext cx="6412374" cy="4201611"/>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Rectangle 5"/>
          <p:cNvSpPr/>
          <p:nvPr/>
        </p:nvSpPr>
        <p:spPr>
          <a:xfrm>
            <a:off x="4328931" y="1378473"/>
            <a:ext cx="972274" cy="519775"/>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3281074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225528" cy="7277100"/>
          </a:xfrm>
          <a:prstGeom prst="rect">
            <a:avLst/>
          </a:prstGeom>
        </p:spPr>
      </p:pic>
      <p:sp>
        <p:nvSpPr>
          <p:cNvPr id="3" name="Rectangle 2"/>
          <p:cNvSpPr/>
          <p:nvPr/>
        </p:nvSpPr>
        <p:spPr>
          <a:xfrm>
            <a:off x="-1" y="694481"/>
            <a:ext cx="3507129" cy="486137"/>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4" name="Rectangle 3"/>
          <p:cNvSpPr/>
          <p:nvPr/>
        </p:nvSpPr>
        <p:spPr>
          <a:xfrm>
            <a:off x="3379807" y="1296360"/>
            <a:ext cx="8845722" cy="4398383"/>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5" name="Rectangle 4"/>
          <p:cNvSpPr/>
          <p:nvPr/>
        </p:nvSpPr>
        <p:spPr>
          <a:xfrm>
            <a:off x="4595149" y="3152415"/>
            <a:ext cx="844952" cy="435738"/>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3034551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2"/>
            <a:ext cx="11637012" cy="1698798"/>
          </a:xfrm>
        </p:spPr>
        <p:txBody>
          <a:bodyPr/>
          <a:lstStyle/>
          <a:p>
            <a:r>
              <a:rPr lang="en-US" dirty="0" smtClean="0"/>
              <a:t>Using standard controls </a:t>
            </a:r>
            <a:br>
              <a:rPr lang="en-US" dirty="0" smtClean="0"/>
            </a:br>
            <a:r>
              <a:rPr lang="en-US" dirty="0" smtClean="0"/>
              <a:t>gets you a long way</a:t>
            </a:r>
            <a:endParaRPr lang="en-US" dirty="0"/>
          </a:p>
        </p:txBody>
      </p:sp>
    </p:spTree>
    <p:extLst>
      <p:ext uri="{BB962C8B-B14F-4D97-AF65-F5344CB8AC3E}">
        <p14:creationId xmlns:p14="http://schemas.microsoft.com/office/powerpoint/2010/main" val="234346921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The emerging XAML story</a:t>
            </a:r>
          </a:p>
          <a:p>
            <a:r>
              <a:rPr lang="en-US" dirty="0"/>
              <a:t>Controls in the XAML toolbox</a:t>
            </a:r>
          </a:p>
          <a:p>
            <a:r>
              <a:rPr lang="en-US" dirty="0"/>
              <a:t>Screenshot walkthroughs</a:t>
            </a:r>
          </a:p>
          <a:p>
            <a:endParaRPr lang="en-US" dirty="0"/>
          </a:p>
        </p:txBody>
      </p:sp>
    </p:spTree>
    <p:extLst>
      <p:ext uri="{BB962C8B-B14F-4D97-AF65-F5344CB8AC3E}">
        <p14:creationId xmlns:p14="http://schemas.microsoft.com/office/powerpoint/2010/main" val="146787143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75012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The XAML UI platform is </a:t>
            </a:r>
            <a:br>
              <a:rPr lang="en-US" dirty="0" smtClean="0"/>
            </a:br>
            <a:r>
              <a:rPr lang="en-US" dirty="0" smtClean="0"/>
              <a:t>foundational to Windows </a:t>
            </a:r>
            <a:endParaRPr lang="en-US" dirty="0"/>
          </a:p>
        </p:txBody>
      </p:sp>
    </p:spTree>
    <p:extLst>
      <p:ext uri="{BB962C8B-B14F-4D97-AF65-F5344CB8AC3E}">
        <p14:creationId xmlns:p14="http://schemas.microsoft.com/office/powerpoint/2010/main" val="185916007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shout-out to WPF</a:t>
            </a:r>
            <a:endParaRPr lang="en-US" dirty="0"/>
          </a:p>
        </p:txBody>
      </p:sp>
      <p:sp>
        <p:nvSpPr>
          <p:cNvPr id="4" name="Text Placeholder 3"/>
          <p:cNvSpPr>
            <a:spLocks noGrp="1"/>
          </p:cNvSpPr>
          <p:nvPr>
            <p:ph type="body" sz="quarter" idx="10"/>
          </p:nvPr>
        </p:nvSpPr>
        <p:spPr/>
        <p:txBody>
          <a:bodyPr/>
          <a:lstStyle/>
          <a:p>
            <a:r>
              <a:rPr lang="en-US" dirty="0" smtClean="0"/>
              <a:t>A core part of Windows</a:t>
            </a:r>
          </a:p>
          <a:p>
            <a:pPr lvl="1"/>
            <a:r>
              <a:rPr lang="en-US" dirty="0" smtClean="0"/>
              <a:t>The .NET Framework is an OS component</a:t>
            </a:r>
          </a:p>
          <a:p>
            <a:pPr lvl="1"/>
            <a:r>
              <a:rPr lang="en-US" dirty="0" smtClean="0"/>
              <a:t>WPF is a component of the .NET Framework</a:t>
            </a:r>
          </a:p>
          <a:p>
            <a:r>
              <a:rPr lang="en-US" dirty="0" smtClean="0"/>
              <a:t>The next version of WPF</a:t>
            </a:r>
          </a:p>
          <a:p>
            <a:pPr lvl="1"/>
            <a:r>
              <a:rPr lang="en-US" dirty="0" smtClean="0"/>
              <a:t>WPF for .NET 4.6 roadmap is public</a:t>
            </a:r>
          </a:p>
          <a:p>
            <a:pPr lvl="1"/>
            <a:r>
              <a:rPr lang="en-US" dirty="0" smtClean="0"/>
              <a:t>New tooling for WPF include Live Tree</a:t>
            </a:r>
          </a:p>
          <a:p>
            <a:r>
              <a:rPr lang="en-US" dirty="0" smtClean="0"/>
              <a:t>Access to modern API</a:t>
            </a:r>
            <a:endParaRPr lang="en-US" dirty="0"/>
          </a:p>
          <a:p>
            <a:pPr lvl="1"/>
            <a:r>
              <a:rPr lang="en-US" dirty="0" smtClean="0"/>
              <a:t>New WinRT APIs are available to desktop apps</a:t>
            </a:r>
            <a:endParaRPr lang="en-US" dirty="0"/>
          </a:p>
          <a:p>
            <a:pPr lvl="1"/>
            <a:r>
              <a:rPr lang="en-US" dirty="0" smtClean="0"/>
              <a:t>New Shell features (like Toast) are also available</a:t>
            </a:r>
            <a:endParaRPr lang="en-US" dirty="0"/>
          </a:p>
          <a:p>
            <a:pPr lvl="1"/>
            <a:endParaRPr lang="en-US" dirty="0" smtClean="0"/>
          </a:p>
        </p:txBody>
      </p:sp>
    </p:spTree>
    <p:extLst>
      <p:ext uri="{BB962C8B-B14F-4D97-AF65-F5344CB8AC3E}">
        <p14:creationId xmlns:p14="http://schemas.microsoft.com/office/powerpoint/2010/main" val="41357786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Windows XAML will continue </a:t>
            </a:r>
            <a:br>
              <a:rPr lang="en-US" dirty="0" smtClean="0"/>
            </a:br>
            <a:r>
              <a:rPr lang="en-US" dirty="0" smtClean="0"/>
              <a:t>to innovate on Windows</a:t>
            </a:r>
            <a:endParaRPr lang="en-US" dirty="0"/>
          </a:p>
        </p:txBody>
      </p:sp>
    </p:spTree>
    <p:extLst>
      <p:ext uri="{BB962C8B-B14F-4D97-AF65-F5344CB8AC3E}">
        <p14:creationId xmlns:p14="http://schemas.microsoft.com/office/powerpoint/2010/main" val="419364073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Blend, the XAML developer’s IDE</a:t>
            </a:r>
            <a:endParaRPr lang="en-US" dirty="0"/>
          </a:p>
        </p:txBody>
      </p:sp>
      <p:sp>
        <p:nvSpPr>
          <p:cNvPr id="5" name="Content Placeholder 4"/>
          <p:cNvSpPr>
            <a:spLocks noGrp="1"/>
          </p:cNvSpPr>
          <p:nvPr>
            <p:ph type="body" sz="quarter" idx="10"/>
          </p:nvPr>
        </p:nvSpPr>
        <p:spPr/>
        <p:txBody>
          <a:bodyPr/>
          <a:lstStyle/>
          <a:p>
            <a:r>
              <a:rPr lang="en-US" dirty="0" smtClean="0"/>
              <a:t>Visual Studio Shell</a:t>
            </a:r>
          </a:p>
          <a:p>
            <a:pPr lvl="1"/>
            <a:r>
              <a:rPr lang="en-US" dirty="0" smtClean="0"/>
              <a:t>XAML </a:t>
            </a:r>
            <a:r>
              <a:rPr lang="en-US" dirty="0" err="1" smtClean="0"/>
              <a:t>Intellisense</a:t>
            </a:r>
            <a:endParaRPr lang="en-US" dirty="0" smtClean="0"/>
          </a:p>
          <a:p>
            <a:pPr lvl="1"/>
            <a:r>
              <a:rPr lang="en-US" dirty="0" smtClean="0"/>
              <a:t>XAML Peek</a:t>
            </a:r>
          </a:p>
          <a:p>
            <a:pPr lvl="1"/>
            <a:r>
              <a:rPr lang="en-US" dirty="0" smtClean="0"/>
              <a:t>Sync Settings</a:t>
            </a:r>
          </a:p>
          <a:p>
            <a:pPr lvl="1"/>
            <a:r>
              <a:rPr lang="en-US" dirty="0" smtClean="0"/>
              <a:t>Quick launch</a:t>
            </a:r>
          </a:p>
          <a:p>
            <a:r>
              <a:rPr lang="en-US" dirty="0" smtClean="0"/>
              <a:t>Classic Blend</a:t>
            </a:r>
          </a:p>
          <a:p>
            <a:pPr lvl="1"/>
            <a:r>
              <a:rPr lang="en-US" dirty="0" smtClean="0"/>
              <a:t>Resources</a:t>
            </a:r>
          </a:p>
          <a:p>
            <a:pPr lvl="1"/>
            <a:r>
              <a:rPr lang="en-US" dirty="0" smtClean="0"/>
              <a:t>Data</a:t>
            </a:r>
          </a:p>
          <a:p>
            <a:pPr lvl="1"/>
            <a:r>
              <a:rPr lang="en-US" dirty="0" smtClean="0"/>
              <a:t>Storyboards</a:t>
            </a:r>
          </a:p>
          <a:p>
            <a:pPr lvl="1"/>
            <a:r>
              <a:rPr lang="en-US" dirty="0" smtClean="0"/>
              <a:t>States</a:t>
            </a:r>
          </a:p>
          <a:p>
            <a:pPr lvl="1"/>
            <a:r>
              <a:rPr lang="en-US" dirty="0" smtClean="0"/>
              <a:t>Behaviors</a:t>
            </a:r>
          </a:p>
          <a:p>
            <a:pPr lvl="1"/>
            <a:endParaRPr lang="en-US" dirty="0"/>
          </a:p>
        </p:txBody>
      </p:sp>
      <p:pic>
        <p:nvPicPr>
          <p:cNvPr id="8" name="Content Placeholder 1"/>
          <p:cNvPicPr>
            <a:picLocks noGrp="1" noChangeAspect="1"/>
          </p:cNvPicPr>
          <p:nvPr>
            <p:ph sz="quarter" idx="4294967295"/>
          </p:nvPr>
        </p:nvPicPr>
        <p:blipFill>
          <a:blip r:embed="rId2"/>
          <a:stretch>
            <a:fillRect/>
          </a:stretch>
        </p:blipFill>
        <p:spPr>
          <a:xfrm>
            <a:off x="5792518" y="2139950"/>
            <a:ext cx="5899150" cy="3197225"/>
          </a:xfrm>
          <a:prstGeom prst="rect">
            <a:avLst/>
          </a:prstGeom>
        </p:spPr>
      </p:pic>
    </p:spTree>
    <p:extLst>
      <p:ext uri="{BB962C8B-B14F-4D97-AF65-F5344CB8AC3E}">
        <p14:creationId xmlns:p14="http://schemas.microsoft.com/office/powerpoint/2010/main" val="263564604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43" b="7843"/>
          <a:stretch>
            <a:fillRect/>
          </a:stretch>
        </p:blipFill>
        <p:spPr/>
      </p:pic>
      <p:sp>
        <p:nvSpPr>
          <p:cNvPr id="5" name="Title 4"/>
          <p:cNvSpPr>
            <a:spLocks noGrp="1"/>
          </p:cNvSpPr>
          <p:nvPr>
            <p:ph type="ctrTitle"/>
          </p:nvPr>
        </p:nvSpPr>
        <p:spPr>
          <a:xfrm>
            <a:off x="0" y="2579601"/>
            <a:ext cx="5647787" cy="1698798"/>
          </a:xfrm>
          <a:solidFill>
            <a:srgbClr val="0078D7">
              <a:alpha val="50196"/>
            </a:srgbClr>
          </a:solidFill>
        </p:spPr>
        <p:txBody>
          <a:bodyPr/>
          <a:lstStyle/>
          <a:p>
            <a:r>
              <a:rPr lang="en-US" dirty="0" smtClean="0"/>
              <a:t>Controls in the XAML toolbox</a:t>
            </a:r>
            <a:endParaRPr lang="en-US" dirty="0"/>
          </a:p>
        </p:txBody>
      </p:sp>
    </p:spTree>
    <p:extLst>
      <p:ext uri="{BB962C8B-B14F-4D97-AF65-F5344CB8AC3E}">
        <p14:creationId xmlns:p14="http://schemas.microsoft.com/office/powerpoint/2010/main" val="323095567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docProps/app.xml><?xml version="1.0" encoding="utf-8"?>
<Properties xmlns="http://schemas.openxmlformats.org/officeDocument/2006/extended-properties" xmlns:vt="http://schemas.openxmlformats.org/officeDocument/2006/docPropsVTypes">
  <Template>PPT%20Theme</Template>
  <TotalTime>0</TotalTime>
  <Words>595</Words>
  <Application>Microsoft Office PowerPoint</Application>
  <PresentationFormat>Widescreen</PresentationFormat>
  <Paragraphs>162</Paragraphs>
  <Slides>48</Slides>
  <Notes>0</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Consolas</vt:lpstr>
      <vt:lpstr>Segoe UI</vt:lpstr>
      <vt:lpstr>Segoe UI Light</vt:lpstr>
      <vt:lpstr>PPT%20Theme</vt:lpstr>
      <vt:lpstr>XAML controls</vt:lpstr>
      <vt:lpstr>PowerPoint Presentation</vt:lpstr>
      <vt:lpstr>The emerging XAML story</vt:lpstr>
      <vt:lpstr>The XAML UI platform</vt:lpstr>
      <vt:lpstr>The XAML UI platform is  foundational to Windows </vt:lpstr>
      <vt:lpstr>A shout-out to WPF</vt:lpstr>
      <vt:lpstr>Windows XAML will continue  to innovate on Windows</vt:lpstr>
      <vt:lpstr>Blend, the XAML developer’s IDE</vt:lpstr>
      <vt:lpstr>Controls in the XAML toolbox</vt:lpstr>
      <vt:lpstr>Design considerations</vt:lpstr>
      <vt:lpstr>Layout controls</vt:lpstr>
      <vt:lpstr>Canvas</vt:lpstr>
      <vt:lpstr>StackPanel</vt:lpstr>
      <vt:lpstr>Grid</vt:lpstr>
      <vt:lpstr>WrapGrid</vt:lpstr>
      <vt:lpstr>ScrollViewer</vt:lpstr>
      <vt:lpstr>Viewbox</vt:lpstr>
      <vt:lpstr>RelativePanel</vt:lpstr>
      <vt:lpstr>SplitView</vt:lpstr>
      <vt:lpstr>Buttons</vt:lpstr>
      <vt:lpstr>Text controls</vt:lpstr>
      <vt:lpstr>Text controls</vt:lpstr>
      <vt:lpstr>Selection and picker controls</vt:lpstr>
      <vt:lpstr>Selection &amp; pickers</vt:lpstr>
      <vt:lpstr>Collection/data controls</vt:lpstr>
      <vt:lpstr>Grid View Syntax</vt:lpstr>
      <vt:lpstr>List View Syntax</vt:lpstr>
      <vt:lpstr>Flip View Syntax</vt:lpstr>
      <vt:lpstr>Hub Syntax</vt:lpstr>
      <vt:lpstr>App bars and commands</vt:lpstr>
      <vt:lpstr>Flyout controls</vt:lpstr>
      <vt:lpstr>Flyout controls</vt:lpstr>
      <vt:lpstr>Progress, Media &amp; Inking controls</vt:lpstr>
      <vt:lpstr>Media and inking</vt:lpstr>
      <vt:lpstr>What is a XAML resource?</vt:lpstr>
      <vt:lpstr>Resource Scope</vt:lpstr>
      <vt:lpstr>Screenshot walkthoughs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standard controls  gets you a long way</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2015-05-29T05:05:13Z</dcterms:created>
  <dcterms:modified xsi:type="dcterms:W3CDTF">2015-05-29T05:05:24Z</dcterms:modified>
</cp:coreProperties>
</file>